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modernComment_155_C397CB02.xml" ContentType="application/vnd.ms-powerpoint.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5"/>
  </p:notesMasterIdLst>
  <p:sldIdLst>
    <p:sldId id="283" r:id="rId5"/>
    <p:sldId id="310" r:id="rId6"/>
    <p:sldId id="325" r:id="rId7"/>
    <p:sldId id="345" r:id="rId8"/>
    <p:sldId id="314" r:id="rId9"/>
    <p:sldId id="346" r:id="rId10"/>
    <p:sldId id="348" r:id="rId11"/>
    <p:sldId id="308" r:id="rId12"/>
    <p:sldId id="299" r:id="rId13"/>
    <p:sldId id="332" r:id="rId14"/>
    <p:sldId id="333" r:id="rId15"/>
    <p:sldId id="351" r:id="rId16"/>
    <p:sldId id="303" r:id="rId17"/>
    <p:sldId id="328" r:id="rId18"/>
    <p:sldId id="352" r:id="rId19"/>
    <p:sldId id="353" r:id="rId20"/>
    <p:sldId id="361" r:id="rId21"/>
    <p:sldId id="362" r:id="rId22"/>
    <p:sldId id="358" r:id="rId23"/>
    <p:sldId id="335" r:id="rId24"/>
    <p:sldId id="359" r:id="rId25"/>
    <p:sldId id="320" r:id="rId26"/>
    <p:sldId id="360" r:id="rId27"/>
    <p:sldId id="341" r:id="rId28"/>
    <p:sldId id="304" r:id="rId29"/>
    <p:sldId id="342" r:id="rId30"/>
    <p:sldId id="363" r:id="rId31"/>
    <p:sldId id="365" r:id="rId32"/>
    <p:sldId id="369" r:id="rId33"/>
    <p:sldId id="281" r:id="rId34"/>
  </p:sldIdLst>
  <p:sldSz cx="24382413" cy="13716000"/>
  <p:notesSz cx="9144000" cy="6858000"/>
  <p:defaultTextStyle>
    <a:defPPr>
      <a:defRPr lang="en-US"/>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D2C2E75-55B0-42F0-B3FF-75EE2F3CE516}">
          <p14:sldIdLst>
            <p14:sldId id="283"/>
            <p14:sldId id="310"/>
            <p14:sldId id="325"/>
            <p14:sldId id="345"/>
            <p14:sldId id="314"/>
            <p14:sldId id="346"/>
            <p14:sldId id="348"/>
            <p14:sldId id="308"/>
            <p14:sldId id="299"/>
            <p14:sldId id="332"/>
            <p14:sldId id="333"/>
            <p14:sldId id="351"/>
            <p14:sldId id="303"/>
            <p14:sldId id="328"/>
            <p14:sldId id="352"/>
            <p14:sldId id="353"/>
            <p14:sldId id="361"/>
            <p14:sldId id="362"/>
            <p14:sldId id="358"/>
            <p14:sldId id="335"/>
            <p14:sldId id="359"/>
            <p14:sldId id="320"/>
            <p14:sldId id="360"/>
            <p14:sldId id="341"/>
            <p14:sldId id="304"/>
            <p14:sldId id="342"/>
            <p14:sldId id="363"/>
            <p14:sldId id="365"/>
            <p14:sldId id="369"/>
            <p14:sldId id="281"/>
          </p14:sldIdLst>
        </p14:section>
        <p14:section name="Additional slide templates" id="{24247F69-100C-46DD-B2E8-0690436FBA6B}">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BD33B14-101A-D726-3B8E-1090BD1805C8}" name="Angharad Prys" initials="AP" userId="S::angharad.prys@perago.wales::6de4fa90-38ed-4f20-98d6-5702eb14c4a2" providerId="AD"/>
  <p188:author id="{A634F03E-B3CC-B239-25A9-F440BF2C9A4A}" name="Adeola Onasanwo" initials="AO" userId="S::adeola.onasanwo@digitalpublicservices.gov.wales::c2beed04-1d84-494d-919c-4fd4d31c4446" providerId="AD"/>
  <p188:author id="{3D804A51-D225-00AC-8D01-8D0E34978791}" name="Elise Evans" initials="" userId="S::elise.evans@digitalpublicservices.gov.wales::4f6b2608-d71f-40ef-9472-703d808ea5dc" providerId="AD"/>
  <p188:author id="{22A2C651-9876-8F48-440A-EC36A2B44592}" name="Osian Jones" initials="OJ" userId="S::osian.jones@digitalpublicservices.gov.wales::c185c111-b369-4ec6-a66f-2ba078614062" providerId="AD"/>
  <p188:author id="{E9C81C7A-27E0-BE6E-1880-89A5E4E06DEB}" name="Adeola Onasanwo" initials="" userId="S::deola@pinkdynasty.onmicrosoft.com::efbe9d86-6193-4578-8650-2745e18a4fe7" providerId="AD"/>
  <p188:author id="{0EE4F184-9FAA-7500-7440-C47F6F9336AE}" name="Jess Neely" initials="JN" userId="S::jess.neely@perago-wales.com::54982540-4561-4417-9dd7-1f14ae70abce" providerId="AD"/>
  <p188:author id="{720F458D-FF81-FC69-7C13-40FF578E8A49}" name="Steffan Warren" initials="" userId="S::steffan.warren@digitalpublicservices.gov.wales::4b71e594-8ef8-4360-a4d5-f1415b2359d3" providerId="AD"/>
  <p188:author id="{A251B4AD-C098-E9B1-4ECD-FEF45F27DE65}" name="Peter Thomas" initials="" userId="S::peter.thomas@digitalpublicservices.gov.wales::982fcdb1-aa86-4f78-8c51-2ceed87d6ac9" providerId="AD"/>
  <p188:author id="{B8AA2BDE-F137-034A-9036-AE147EB6245D}" name="Edwina O'Hart" initials="EO" userId="S::edwina.ohart@digitalpublicservices.gov.wales::95cc9b41-f60b-4d3f-8a36-10149f45967b" providerId="AD"/>
  <p188:author id="{1DFD02E2-4681-5D67-92ED-1D2ADBCC068E}" name="Josh Rousen" initials="JR" userId="S::josh.rousen@digitalpublicservices.gov.wales::c0c197c6-8866-41dd-83f6-235cc038031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361"/>
    <a:srgbClr val="003761"/>
    <a:srgbClr val="00313F"/>
    <a:srgbClr val="4DAD9C"/>
    <a:srgbClr val="7FFFD6"/>
    <a:srgbClr val="77C4B5"/>
    <a:srgbClr val="3E3735"/>
    <a:srgbClr val="FDD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AC258F-8251-412F-A90E-C1F26D99A855}" v="2" dt="2025-06-17T14:15:24.3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9" d="100"/>
          <a:sy n="39" d="100"/>
        </p:scale>
        <p:origin x="883"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omments/modernComment_155_C397CB02.xml><?xml version="1.0" encoding="utf-8"?>
<p188:cmLst xmlns:a="http://schemas.openxmlformats.org/drawingml/2006/main" xmlns:r="http://schemas.openxmlformats.org/officeDocument/2006/relationships" xmlns:p188="http://schemas.microsoft.com/office/powerpoint/2018/8/main">
  <p188:cm id="{2075A771-CDD3-4C73-AFDF-3C268B0A3078}" authorId="{B8AA2BDE-F137-034A-9036-AE147EB6245D}" created="2024-04-04T12:47:53.828">
    <pc:sldMkLst xmlns:pc="http://schemas.microsoft.com/office/powerpoint/2013/main/command">
      <pc:docMk/>
      <pc:sldMk cId="3281505026" sldId="341"/>
    </pc:sldMkLst>
    <p188:replyLst>
      <p188:reply id="{6FA38E43-C7C7-40F0-AAC7-661970F358B1}" authorId="{22A2C651-9876-8F48-440A-EC36A2B44592}" created="2024-04-15T08:06:13.099">
        <p188:txBody>
          <a:bodyPr/>
          <a:lstStyle/>
          <a:p>
            <a:r>
              <a:rPr lang="en-GB"/>
              <a:t>[@Edwina O'Hart] You have to click on the speaker icons on the images (bad design!)</a:t>
            </a:r>
          </a:p>
        </p188:txBody>
      </p188:reply>
    </p188:replyLst>
    <p188:txBody>
      <a:bodyPr/>
      <a:lstStyle/>
      <a:p>
        <a:r>
          <a:rPr lang="en-GB"/>
          <a:t>are there clips here? </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C564D2-98F0-2948-B2E1-C80FD503EA93}" type="doc">
      <dgm:prSet loTypeId="urn:microsoft.com/office/officeart/2005/8/layout/venn1" loCatId="" qsTypeId="urn:microsoft.com/office/officeart/2005/8/quickstyle/simple1" qsCatId="simple" csTypeId="urn:microsoft.com/office/officeart/2005/8/colors/accent1_2" csCatId="accent1" phldr="1"/>
      <dgm:spPr/>
    </dgm:pt>
    <dgm:pt modelId="{5E6253C9-0294-0D49-8912-291B8D47ABDA}">
      <dgm:prSet phldrT="[Text]"/>
      <dgm:spPr>
        <a:solidFill>
          <a:srgbClr val="003761">
            <a:alpha val="50000"/>
          </a:srgbClr>
        </a:solidFill>
      </dgm:spPr>
      <dgm:t>
        <a:bodyPr/>
        <a:lstStyle/>
        <a:p>
          <a:r>
            <a:rPr lang="en-GB"/>
            <a:t>Content Designer</a:t>
          </a:r>
        </a:p>
      </dgm:t>
    </dgm:pt>
    <dgm:pt modelId="{E21B917F-961E-654D-90D1-B17AA28E4353}" type="parTrans" cxnId="{10B9DB9F-5778-9B4D-B842-88A8A900ADC4}">
      <dgm:prSet/>
      <dgm:spPr/>
      <dgm:t>
        <a:bodyPr/>
        <a:lstStyle/>
        <a:p>
          <a:endParaRPr lang="en-GB"/>
        </a:p>
      </dgm:t>
    </dgm:pt>
    <dgm:pt modelId="{BE878BDF-8FBB-A24E-B261-4E4644B2E78F}" type="sibTrans" cxnId="{10B9DB9F-5778-9B4D-B842-88A8A900ADC4}">
      <dgm:prSet/>
      <dgm:spPr/>
      <dgm:t>
        <a:bodyPr/>
        <a:lstStyle/>
        <a:p>
          <a:endParaRPr lang="en-GB"/>
        </a:p>
      </dgm:t>
    </dgm:pt>
    <dgm:pt modelId="{3E96DCED-5DFB-044E-A467-1F76B609DBA1}">
      <dgm:prSet phldrT="[Text]"/>
      <dgm:spPr/>
      <dgm:t>
        <a:bodyPr/>
        <a:lstStyle/>
        <a:p>
          <a:r>
            <a:rPr lang="en-GB"/>
            <a:t>Translator </a:t>
          </a:r>
        </a:p>
      </dgm:t>
    </dgm:pt>
    <dgm:pt modelId="{0E510178-6551-E243-A53A-CFF20D3C3513}" type="parTrans" cxnId="{5C9C094B-AFD7-114F-A632-0C74994283F3}">
      <dgm:prSet/>
      <dgm:spPr/>
      <dgm:t>
        <a:bodyPr/>
        <a:lstStyle/>
        <a:p>
          <a:endParaRPr lang="en-GB"/>
        </a:p>
      </dgm:t>
    </dgm:pt>
    <dgm:pt modelId="{07FA6505-D08B-B947-808B-86750AB56172}" type="sibTrans" cxnId="{5C9C094B-AFD7-114F-A632-0C74994283F3}">
      <dgm:prSet/>
      <dgm:spPr/>
      <dgm:t>
        <a:bodyPr/>
        <a:lstStyle/>
        <a:p>
          <a:endParaRPr lang="en-GB"/>
        </a:p>
      </dgm:t>
    </dgm:pt>
    <dgm:pt modelId="{736BBB08-20C6-4E42-9796-FCA901038767}">
      <dgm:prSet phldrT="[Text]"/>
      <dgm:spPr>
        <a:solidFill>
          <a:srgbClr val="007361">
            <a:alpha val="50000"/>
          </a:srgbClr>
        </a:solidFill>
      </dgm:spPr>
      <dgm:t>
        <a:bodyPr/>
        <a:lstStyle/>
        <a:p>
          <a:r>
            <a:rPr lang="en-GB"/>
            <a:t>   SME</a:t>
          </a:r>
        </a:p>
      </dgm:t>
    </dgm:pt>
    <dgm:pt modelId="{1C4C1325-7363-2344-BF80-F7B14F535CB5}" type="parTrans" cxnId="{34B9DE72-280B-AA47-9726-9898B4B1F9BD}">
      <dgm:prSet/>
      <dgm:spPr/>
      <dgm:t>
        <a:bodyPr/>
        <a:lstStyle/>
        <a:p>
          <a:endParaRPr lang="en-GB"/>
        </a:p>
      </dgm:t>
    </dgm:pt>
    <dgm:pt modelId="{1EE18911-E71F-674F-A3B5-B94F2097A6BE}" type="sibTrans" cxnId="{34B9DE72-280B-AA47-9726-9898B4B1F9BD}">
      <dgm:prSet/>
      <dgm:spPr/>
      <dgm:t>
        <a:bodyPr/>
        <a:lstStyle/>
        <a:p>
          <a:endParaRPr lang="en-GB"/>
        </a:p>
      </dgm:t>
    </dgm:pt>
    <dgm:pt modelId="{156B3035-61AA-EE45-9BCB-50261A6C1EBA}" type="pres">
      <dgm:prSet presAssocID="{92C564D2-98F0-2948-B2E1-C80FD503EA93}" presName="compositeShape" presStyleCnt="0">
        <dgm:presLayoutVars>
          <dgm:chMax val="7"/>
          <dgm:dir/>
          <dgm:resizeHandles val="exact"/>
        </dgm:presLayoutVars>
      </dgm:prSet>
      <dgm:spPr/>
    </dgm:pt>
    <dgm:pt modelId="{759CD489-87E4-AC46-8EF7-3CCEE94799A0}" type="pres">
      <dgm:prSet presAssocID="{5E6253C9-0294-0D49-8912-291B8D47ABDA}" presName="circ1" presStyleLbl="vennNode1" presStyleIdx="0" presStyleCnt="3" custLinFactNeighborX="12150" custLinFactNeighborY="-96"/>
      <dgm:spPr/>
    </dgm:pt>
    <dgm:pt modelId="{023F7F90-0ED0-8F44-9783-611C2C42821C}" type="pres">
      <dgm:prSet presAssocID="{5E6253C9-0294-0D49-8912-291B8D47ABDA}" presName="circ1Tx" presStyleLbl="revTx" presStyleIdx="0" presStyleCnt="0">
        <dgm:presLayoutVars>
          <dgm:chMax val="0"/>
          <dgm:chPref val="0"/>
          <dgm:bulletEnabled val="1"/>
        </dgm:presLayoutVars>
      </dgm:prSet>
      <dgm:spPr/>
    </dgm:pt>
    <dgm:pt modelId="{83201695-8285-5B49-A8DF-8290AB0B8167}" type="pres">
      <dgm:prSet presAssocID="{3E96DCED-5DFB-044E-A467-1F76B609DBA1}" presName="circ2" presStyleLbl="vennNode1" presStyleIdx="1" presStyleCnt="3" custLinFactNeighborX="12150" custLinFactNeighborY="-96"/>
      <dgm:spPr/>
    </dgm:pt>
    <dgm:pt modelId="{6A4864D7-D319-0449-9BE7-0840C0A13023}" type="pres">
      <dgm:prSet presAssocID="{3E96DCED-5DFB-044E-A467-1F76B609DBA1}" presName="circ2Tx" presStyleLbl="revTx" presStyleIdx="0" presStyleCnt="0">
        <dgm:presLayoutVars>
          <dgm:chMax val="0"/>
          <dgm:chPref val="0"/>
          <dgm:bulletEnabled val="1"/>
        </dgm:presLayoutVars>
      </dgm:prSet>
      <dgm:spPr/>
    </dgm:pt>
    <dgm:pt modelId="{422B0D42-2648-FD4C-AAF4-9027315A68BE}" type="pres">
      <dgm:prSet presAssocID="{736BBB08-20C6-4E42-9796-FCA901038767}" presName="circ3" presStyleLbl="vennNode1" presStyleIdx="2" presStyleCnt="3" custLinFactNeighborX="12150" custLinFactNeighborY="-96"/>
      <dgm:spPr/>
    </dgm:pt>
    <dgm:pt modelId="{308F36CB-AB7E-7644-898E-FFE23D791BC3}" type="pres">
      <dgm:prSet presAssocID="{736BBB08-20C6-4E42-9796-FCA901038767}" presName="circ3Tx" presStyleLbl="revTx" presStyleIdx="0" presStyleCnt="0">
        <dgm:presLayoutVars>
          <dgm:chMax val="0"/>
          <dgm:chPref val="0"/>
          <dgm:bulletEnabled val="1"/>
        </dgm:presLayoutVars>
      </dgm:prSet>
      <dgm:spPr/>
    </dgm:pt>
  </dgm:ptLst>
  <dgm:cxnLst>
    <dgm:cxn modelId="{1A7FC030-6AEC-6044-A055-43EB1A71EE3B}" type="presOf" srcId="{3E96DCED-5DFB-044E-A467-1F76B609DBA1}" destId="{83201695-8285-5B49-A8DF-8290AB0B8167}" srcOrd="0" destOrd="0" presId="urn:microsoft.com/office/officeart/2005/8/layout/venn1"/>
    <dgm:cxn modelId="{5C9C094B-AFD7-114F-A632-0C74994283F3}" srcId="{92C564D2-98F0-2948-B2E1-C80FD503EA93}" destId="{3E96DCED-5DFB-044E-A467-1F76B609DBA1}" srcOrd="1" destOrd="0" parTransId="{0E510178-6551-E243-A53A-CFF20D3C3513}" sibTransId="{07FA6505-D08B-B947-808B-86750AB56172}"/>
    <dgm:cxn modelId="{48FFFC4D-095A-6B43-93DA-4E187F180D3C}" type="presOf" srcId="{92C564D2-98F0-2948-B2E1-C80FD503EA93}" destId="{156B3035-61AA-EE45-9BCB-50261A6C1EBA}" srcOrd="0" destOrd="0" presId="urn:microsoft.com/office/officeart/2005/8/layout/venn1"/>
    <dgm:cxn modelId="{0CB98D6F-1272-DC4D-AAB7-9B0751D4E3F1}" type="presOf" srcId="{736BBB08-20C6-4E42-9796-FCA901038767}" destId="{308F36CB-AB7E-7644-898E-FFE23D791BC3}" srcOrd="1" destOrd="0" presId="urn:microsoft.com/office/officeart/2005/8/layout/venn1"/>
    <dgm:cxn modelId="{34B9DE72-280B-AA47-9726-9898B4B1F9BD}" srcId="{92C564D2-98F0-2948-B2E1-C80FD503EA93}" destId="{736BBB08-20C6-4E42-9796-FCA901038767}" srcOrd="2" destOrd="0" parTransId="{1C4C1325-7363-2344-BF80-F7B14F535CB5}" sibTransId="{1EE18911-E71F-674F-A3B5-B94F2097A6BE}"/>
    <dgm:cxn modelId="{BD3DFE59-BAF9-A448-B6D9-FA4CBFDD7861}" type="presOf" srcId="{736BBB08-20C6-4E42-9796-FCA901038767}" destId="{422B0D42-2648-FD4C-AAF4-9027315A68BE}" srcOrd="0" destOrd="0" presId="urn:microsoft.com/office/officeart/2005/8/layout/venn1"/>
    <dgm:cxn modelId="{7208A48C-04C1-CA43-9CC0-6B2929BABDE9}" type="presOf" srcId="{3E96DCED-5DFB-044E-A467-1F76B609DBA1}" destId="{6A4864D7-D319-0449-9BE7-0840C0A13023}" srcOrd="1" destOrd="0" presId="urn:microsoft.com/office/officeart/2005/8/layout/venn1"/>
    <dgm:cxn modelId="{10B9DB9F-5778-9B4D-B842-88A8A900ADC4}" srcId="{92C564D2-98F0-2948-B2E1-C80FD503EA93}" destId="{5E6253C9-0294-0D49-8912-291B8D47ABDA}" srcOrd="0" destOrd="0" parTransId="{E21B917F-961E-654D-90D1-B17AA28E4353}" sibTransId="{BE878BDF-8FBB-A24E-B261-4E4644B2E78F}"/>
    <dgm:cxn modelId="{5BFD8EAE-BB3A-904B-B8CD-6EC2A790F93F}" type="presOf" srcId="{5E6253C9-0294-0D49-8912-291B8D47ABDA}" destId="{759CD489-87E4-AC46-8EF7-3CCEE94799A0}" srcOrd="0" destOrd="0" presId="urn:microsoft.com/office/officeart/2005/8/layout/venn1"/>
    <dgm:cxn modelId="{104FBBBC-A488-6B4C-B1CA-F4FCD422D6C4}" type="presOf" srcId="{5E6253C9-0294-0D49-8912-291B8D47ABDA}" destId="{023F7F90-0ED0-8F44-9783-611C2C42821C}" srcOrd="1" destOrd="0" presId="urn:microsoft.com/office/officeart/2005/8/layout/venn1"/>
    <dgm:cxn modelId="{8F973344-3400-8843-A35B-4836425558AF}" type="presParOf" srcId="{156B3035-61AA-EE45-9BCB-50261A6C1EBA}" destId="{759CD489-87E4-AC46-8EF7-3CCEE94799A0}" srcOrd="0" destOrd="0" presId="urn:microsoft.com/office/officeart/2005/8/layout/venn1"/>
    <dgm:cxn modelId="{39254DC3-9974-FD40-888B-6CC21B5FB928}" type="presParOf" srcId="{156B3035-61AA-EE45-9BCB-50261A6C1EBA}" destId="{023F7F90-0ED0-8F44-9783-611C2C42821C}" srcOrd="1" destOrd="0" presId="urn:microsoft.com/office/officeart/2005/8/layout/venn1"/>
    <dgm:cxn modelId="{92F7C10F-F8CA-6C4C-9A97-D05E7B698477}" type="presParOf" srcId="{156B3035-61AA-EE45-9BCB-50261A6C1EBA}" destId="{83201695-8285-5B49-A8DF-8290AB0B8167}" srcOrd="2" destOrd="0" presId="urn:microsoft.com/office/officeart/2005/8/layout/venn1"/>
    <dgm:cxn modelId="{642EC3CA-A9B9-ED42-A433-826B7BFA0E43}" type="presParOf" srcId="{156B3035-61AA-EE45-9BCB-50261A6C1EBA}" destId="{6A4864D7-D319-0449-9BE7-0840C0A13023}" srcOrd="3" destOrd="0" presId="urn:microsoft.com/office/officeart/2005/8/layout/venn1"/>
    <dgm:cxn modelId="{0CE669D7-B027-3A4A-A755-80FEE7FCDF83}" type="presParOf" srcId="{156B3035-61AA-EE45-9BCB-50261A6C1EBA}" destId="{422B0D42-2648-FD4C-AAF4-9027315A68BE}" srcOrd="4" destOrd="0" presId="urn:microsoft.com/office/officeart/2005/8/layout/venn1"/>
    <dgm:cxn modelId="{1BA80888-5057-AC4D-B862-882512325638}" type="presParOf" srcId="{156B3035-61AA-EE45-9BCB-50261A6C1EBA}" destId="{308F36CB-AB7E-7644-898E-FFE23D791BC3}"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9CD489-87E4-AC46-8EF7-3CCEE94799A0}">
      <dsp:nvSpPr>
        <dsp:cNvPr id="0" name=""/>
        <dsp:cNvSpPr/>
      </dsp:nvSpPr>
      <dsp:spPr>
        <a:xfrm>
          <a:off x="4517387" y="104966"/>
          <a:ext cx="5281787" cy="5281787"/>
        </a:xfrm>
        <a:prstGeom prst="ellipse">
          <a:avLst/>
        </a:prstGeom>
        <a:solidFill>
          <a:srgbClr val="003761">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444750">
            <a:lnSpc>
              <a:spcPct val="90000"/>
            </a:lnSpc>
            <a:spcBef>
              <a:spcPct val="0"/>
            </a:spcBef>
            <a:spcAft>
              <a:spcPct val="35000"/>
            </a:spcAft>
            <a:buNone/>
          </a:pPr>
          <a:r>
            <a:rPr lang="en-GB" sz="5500" kern="1200"/>
            <a:t>Content Designer</a:t>
          </a:r>
        </a:p>
      </dsp:txBody>
      <dsp:txXfrm>
        <a:off x="5221625" y="1029279"/>
        <a:ext cx="3873310" cy="2376804"/>
      </dsp:txXfrm>
    </dsp:sp>
    <dsp:sp modelId="{83201695-8285-5B49-A8DF-8290AB0B8167}">
      <dsp:nvSpPr>
        <dsp:cNvPr id="0" name=""/>
        <dsp:cNvSpPr/>
      </dsp:nvSpPr>
      <dsp:spPr>
        <a:xfrm>
          <a:off x="6423232" y="3406083"/>
          <a:ext cx="5281787" cy="5281787"/>
        </a:xfrm>
        <a:prstGeom prst="ellipse">
          <a:avLst/>
        </a:prstGeom>
        <a:solidFill>
          <a:schemeClr val="accent1">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444750">
            <a:lnSpc>
              <a:spcPct val="90000"/>
            </a:lnSpc>
            <a:spcBef>
              <a:spcPct val="0"/>
            </a:spcBef>
            <a:spcAft>
              <a:spcPct val="35000"/>
            </a:spcAft>
            <a:buNone/>
          </a:pPr>
          <a:r>
            <a:rPr lang="en-GB" sz="5500" kern="1200"/>
            <a:t>Translator </a:t>
          </a:r>
        </a:p>
      </dsp:txBody>
      <dsp:txXfrm>
        <a:off x="8038579" y="4770545"/>
        <a:ext cx="3169072" cy="2904983"/>
      </dsp:txXfrm>
    </dsp:sp>
    <dsp:sp modelId="{422B0D42-2648-FD4C-AAF4-9027315A68BE}">
      <dsp:nvSpPr>
        <dsp:cNvPr id="0" name=""/>
        <dsp:cNvSpPr/>
      </dsp:nvSpPr>
      <dsp:spPr>
        <a:xfrm>
          <a:off x="2611542" y="3406083"/>
          <a:ext cx="5281787" cy="5281787"/>
        </a:xfrm>
        <a:prstGeom prst="ellipse">
          <a:avLst/>
        </a:prstGeom>
        <a:solidFill>
          <a:srgbClr val="007361">
            <a:alpha val="50000"/>
          </a:srgb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2444750">
            <a:lnSpc>
              <a:spcPct val="90000"/>
            </a:lnSpc>
            <a:spcBef>
              <a:spcPct val="0"/>
            </a:spcBef>
            <a:spcAft>
              <a:spcPct val="35000"/>
            </a:spcAft>
            <a:buNone/>
          </a:pPr>
          <a:r>
            <a:rPr lang="en-GB" sz="5500" kern="1200"/>
            <a:t>   SME</a:t>
          </a:r>
        </a:p>
      </dsp:txBody>
      <dsp:txXfrm>
        <a:off x="3108910" y="4770545"/>
        <a:ext cx="3169072" cy="2904983"/>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5CBE14B2-E238-CE48-B8E7-5F2A9ABE6722}" type="datetimeFigureOut">
              <a:rPr lang="en-GB" smtClean="0"/>
              <a:t>17/06/2025</a:t>
            </a:fld>
            <a:endParaRPr lang="en-GB"/>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3E37E5FC-6488-4A4C-B2A9-D61C1405E85C}" type="slidenum">
              <a:rPr lang="en-GB" smtClean="0"/>
              <a:t>‹#›</a:t>
            </a:fld>
            <a:endParaRPr lang="en-GB"/>
          </a:p>
        </p:txBody>
      </p:sp>
    </p:spTree>
    <p:extLst>
      <p:ext uri="{BB962C8B-B14F-4D97-AF65-F5344CB8AC3E}">
        <p14:creationId xmlns:p14="http://schemas.microsoft.com/office/powerpoint/2010/main" val="1376282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digitalpublicservices.sharepoint.com/:w:/r/sites/Projects/U003/Information%20Sheet%20and%20Consent/Consent%20form%20-%20Trio%20writing%20pilot%20.docx?d=w6e1ffa4fd32e41588b7a32aa24467a9c&amp;csf=1&amp;web=1&amp;e=h5ggqP"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3</a:t>
            </a:fld>
            <a:endParaRPr lang="en-GB"/>
          </a:p>
        </p:txBody>
      </p:sp>
    </p:spTree>
    <p:extLst>
      <p:ext uri="{BB962C8B-B14F-4D97-AF65-F5344CB8AC3E}">
        <p14:creationId xmlns:p14="http://schemas.microsoft.com/office/powerpoint/2010/main" val="3532784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15</a:t>
            </a:fld>
            <a:endParaRPr lang="en-GB"/>
          </a:p>
        </p:txBody>
      </p:sp>
    </p:spTree>
    <p:extLst>
      <p:ext uri="{BB962C8B-B14F-4D97-AF65-F5344CB8AC3E}">
        <p14:creationId xmlns:p14="http://schemas.microsoft.com/office/powerpoint/2010/main" val="12144579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16</a:t>
            </a:fld>
            <a:endParaRPr lang="en-GB"/>
          </a:p>
        </p:txBody>
      </p:sp>
    </p:spTree>
    <p:extLst>
      <p:ext uri="{BB962C8B-B14F-4D97-AF65-F5344CB8AC3E}">
        <p14:creationId xmlns:p14="http://schemas.microsoft.com/office/powerpoint/2010/main" val="1201750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17</a:t>
            </a:fld>
            <a:endParaRPr lang="en-GB"/>
          </a:p>
        </p:txBody>
      </p:sp>
    </p:spTree>
    <p:extLst>
      <p:ext uri="{BB962C8B-B14F-4D97-AF65-F5344CB8AC3E}">
        <p14:creationId xmlns:p14="http://schemas.microsoft.com/office/powerpoint/2010/main" val="12719843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18</a:t>
            </a:fld>
            <a:endParaRPr lang="en-GB"/>
          </a:p>
        </p:txBody>
      </p:sp>
    </p:spTree>
    <p:extLst>
      <p:ext uri="{BB962C8B-B14F-4D97-AF65-F5344CB8AC3E}">
        <p14:creationId xmlns:p14="http://schemas.microsoft.com/office/powerpoint/2010/main" val="3854027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20</a:t>
            </a:fld>
            <a:endParaRPr lang="en-GB"/>
          </a:p>
        </p:txBody>
      </p:sp>
    </p:spTree>
    <p:extLst>
      <p:ext uri="{BB962C8B-B14F-4D97-AF65-F5344CB8AC3E}">
        <p14:creationId xmlns:p14="http://schemas.microsoft.com/office/powerpoint/2010/main" val="25121215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a:latin typeface="Arial"/>
                <a:cs typeface="Arial"/>
              </a:rPr>
              <a:t>.</a:t>
            </a:r>
          </a:p>
          <a:p>
            <a:endParaRPr lang="en-GB">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21</a:t>
            </a:fld>
            <a:endParaRPr lang="en-GB"/>
          </a:p>
        </p:txBody>
      </p:sp>
    </p:spTree>
    <p:extLst>
      <p:ext uri="{BB962C8B-B14F-4D97-AF65-F5344CB8AC3E}">
        <p14:creationId xmlns:p14="http://schemas.microsoft.com/office/powerpoint/2010/main" val="38090341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22</a:t>
            </a:fld>
            <a:endParaRPr lang="en-GB"/>
          </a:p>
        </p:txBody>
      </p:sp>
    </p:spTree>
    <p:extLst>
      <p:ext uri="{BB962C8B-B14F-4D97-AF65-F5344CB8AC3E}">
        <p14:creationId xmlns:p14="http://schemas.microsoft.com/office/powerpoint/2010/main" val="9207454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ea typeface="Calibri"/>
                <a:cs typeface="Calibri"/>
              </a:rPr>
              <a:t>Click on the audio icon to hear what participants say.</a:t>
            </a:r>
          </a:p>
        </p:txBody>
      </p:sp>
      <p:sp>
        <p:nvSpPr>
          <p:cNvPr id="4" name="Slide Number Placeholder 3"/>
          <p:cNvSpPr>
            <a:spLocks noGrp="1"/>
          </p:cNvSpPr>
          <p:nvPr>
            <p:ph type="sldNum" sz="quarter" idx="5"/>
          </p:nvPr>
        </p:nvSpPr>
        <p:spPr/>
        <p:txBody>
          <a:bodyPr/>
          <a:lstStyle/>
          <a:p>
            <a:fld id="{3E37E5FC-6488-4A4C-B2A9-D61C1405E85C}" type="slidenum">
              <a:rPr lang="en-GB" smtClean="0"/>
              <a:t>24</a:t>
            </a:fld>
            <a:endParaRPr lang="en-GB"/>
          </a:p>
        </p:txBody>
      </p:sp>
    </p:spTree>
    <p:extLst>
      <p:ext uri="{BB962C8B-B14F-4D97-AF65-F5344CB8AC3E}">
        <p14:creationId xmlns:p14="http://schemas.microsoft.com/office/powerpoint/2010/main" val="7154531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26</a:t>
            </a:fld>
            <a:endParaRPr lang="en-GB"/>
          </a:p>
        </p:txBody>
      </p:sp>
    </p:spTree>
    <p:extLst>
      <p:ext uri="{BB962C8B-B14F-4D97-AF65-F5344CB8AC3E}">
        <p14:creationId xmlns:p14="http://schemas.microsoft.com/office/powerpoint/2010/main" val="21014395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Move to restricted permissions rather than 'secret/private'. Have to request to join, but can find.</a:t>
            </a:r>
          </a:p>
          <a:p>
            <a:endParaRPr lang="en-US">
              <a:ea typeface="Calibri"/>
              <a:cs typeface="Calibri"/>
            </a:endParaRPr>
          </a:p>
          <a:p>
            <a:r>
              <a:rPr lang="en-US">
                <a:ea typeface="Calibri"/>
                <a:cs typeface="Calibri"/>
              </a:rPr>
              <a:t>Continue to track usage and carry out UR later.</a:t>
            </a:r>
          </a:p>
        </p:txBody>
      </p:sp>
      <p:sp>
        <p:nvSpPr>
          <p:cNvPr id="4" name="Slide Number Placeholder 3"/>
          <p:cNvSpPr>
            <a:spLocks noGrp="1"/>
          </p:cNvSpPr>
          <p:nvPr>
            <p:ph type="sldNum" sz="quarter" idx="5"/>
          </p:nvPr>
        </p:nvSpPr>
        <p:spPr/>
        <p:txBody>
          <a:bodyPr/>
          <a:lstStyle/>
          <a:p>
            <a:fld id="{3E37E5FC-6488-4A4C-B2A9-D61C1405E85C}" type="slidenum">
              <a:rPr lang="en-GB" smtClean="0"/>
              <a:t>28</a:t>
            </a:fld>
            <a:endParaRPr lang="en-GB"/>
          </a:p>
        </p:txBody>
      </p:sp>
    </p:spTree>
    <p:extLst>
      <p:ext uri="{BB962C8B-B14F-4D97-AF65-F5344CB8AC3E}">
        <p14:creationId xmlns:p14="http://schemas.microsoft.com/office/powerpoint/2010/main" val="2862212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GB" sz="1800" b="0" i="0">
                <a:solidFill>
                  <a:srgbClr val="000000"/>
                </a:solidFill>
                <a:effectLst/>
                <a:highlight>
                  <a:srgbClr val="FFFFFF"/>
                </a:highlight>
                <a:latin typeface="Arial" panose="020B0604020202020204" pitchFamily="34" charset="0"/>
              </a:rPr>
              <a:t>The process of trio writing enables collaboration between subject matter experts, content designers, and translators to create user-friendly content that is clear, accurate, and meets the needs of users in both English and Welsh languages. </a:t>
            </a:r>
            <a:endParaRPr lang="en-GB" b="0" i="0">
              <a:solidFill>
                <a:srgbClr val="000000"/>
              </a:solidFill>
              <a:effectLst/>
              <a:highlight>
                <a:srgbClr val="FFFFFF"/>
              </a:highlight>
              <a:latin typeface="Segoe UI" panose="020B0502040204020203" pitchFamily="34" charset="0"/>
            </a:endParaRPr>
          </a:p>
          <a:p>
            <a:pPr algn="l" rtl="0" fontAlgn="base"/>
            <a:r>
              <a:rPr lang="en-GB" sz="1800" b="0" i="0">
                <a:solidFill>
                  <a:srgbClr val="000000"/>
                </a:solidFill>
                <a:effectLst/>
                <a:highlight>
                  <a:srgbClr val="FFFFFF"/>
                </a:highlight>
                <a:latin typeface="Arial" panose="020B0604020202020204" pitchFamily="34" charset="0"/>
              </a:rPr>
              <a:t> </a:t>
            </a:r>
            <a:endParaRPr lang="en-GB" b="0" i="0">
              <a:solidFill>
                <a:srgbClr val="000000"/>
              </a:solidFill>
              <a:effectLst/>
              <a:highlight>
                <a:srgbClr val="FFFFFF"/>
              </a:highlight>
              <a:latin typeface="Segoe UI" panose="020B0502040204020203" pitchFamily="34" charset="0"/>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4</a:t>
            </a:fld>
            <a:endParaRPr lang="en-GB"/>
          </a:p>
        </p:txBody>
      </p:sp>
    </p:spTree>
    <p:extLst>
      <p:ext uri="{BB962C8B-B14F-4D97-AF65-F5344CB8AC3E}">
        <p14:creationId xmlns:p14="http://schemas.microsoft.com/office/powerpoint/2010/main" val="26595378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E37E5FC-6488-4A4C-B2A9-D61C1405E85C}" type="slidenum">
              <a:rPr lang="en-GB" smtClean="0"/>
              <a:t>30</a:t>
            </a:fld>
            <a:endParaRPr lang="en-GB"/>
          </a:p>
        </p:txBody>
      </p:sp>
    </p:spTree>
    <p:extLst>
      <p:ext uri="{BB962C8B-B14F-4D97-AF65-F5344CB8AC3E}">
        <p14:creationId xmlns:p14="http://schemas.microsoft.com/office/powerpoint/2010/main" val="3955485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5</a:t>
            </a:fld>
            <a:endParaRPr lang="en-GB"/>
          </a:p>
        </p:txBody>
      </p:sp>
    </p:spTree>
    <p:extLst>
      <p:ext uri="{BB962C8B-B14F-4D97-AF65-F5344CB8AC3E}">
        <p14:creationId xmlns:p14="http://schemas.microsoft.com/office/powerpoint/2010/main" val="102136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6</a:t>
            </a:fld>
            <a:endParaRPr lang="en-GB"/>
          </a:p>
        </p:txBody>
      </p:sp>
    </p:spTree>
    <p:extLst>
      <p:ext uri="{BB962C8B-B14F-4D97-AF65-F5344CB8AC3E}">
        <p14:creationId xmlns:p14="http://schemas.microsoft.com/office/powerpoint/2010/main" val="8896329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ea typeface="Calibri"/>
              <a:cs typeface="Calibri"/>
            </a:endParaRPr>
          </a:p>
          <a:p>
            <a:pPr algn="l">
              <a:buFont typeface="Arial" panose="020B0604020202020204" pitchFamily="34" charset="0"/>
              <a:buChar char="•"/>
            </a:pPr>
            <a:r>
              <a:rPr lang="en-GB" b="0" i="0">
                <a:solidFill>
                  <a:srgbClr val="D1D2D3"/>
                </a:solidFill>
                <a:effectLst/>
                <a:highlight>
                  <a:srgbClr val="222529"/>
                </a:highlight>
                <a:latin typeface="Slack-Lato"/>
              </a:rPr>
              <a:t>Trio writing is considered  a </a:t>
            </a:r>
            <a:r>
              <a:rPr lang="en-GB" b="1" i="0">
                <a:solidFill>
                  <a:srgbClr val="D1D2D3"/>
                </a:solidFill>
                <a:effectLst/>
                <a:highlight>
                  <a:srgbClr val="222529"/>
                </a:highlight>
                <a:latin typeface="Slack-Lato"/>
              </a:rPr>
              <a:t>valuable practic</a:t>
            </a:r>
            <a:r>
              <a:rPr lang="en-GB" b="0" i="0">
                <a:solidFill>
                  <a:srgbClr val="D1D2D3"/>
                </a:solidFill>
                <a:effectLst/>
                <a:highlight>
                  <a:srgbClr val="222529"/>
                </a:highlight>
                <a:latin typeface="Slack-Lato"/>
              </a:rPr>
              <a:t>e for producing</a:t>
            </a:r>
            <a:r>
              <a:rPr lang="en-GB" b="1" i="0">
                <a:solidFill>
                  <a:srgbClr val="D1D2D3"/>
                </a:solidFill>
                <a:effectLst/>
                <a:highlight>
                  <a:srgbClr val="222529"/>
                </a:highlight>
                <a:latin typeface="Slack-Lato"/>
              </a:rPr>
              <a:t> high-quality bilingual content</a:t>
            </a:r>
            <a:endParaRPr lang="en-GB" b="0" i="0">
              <a:solidFill>
                <a:srgbClr val="D1D2D3"/>
              </a:solidFill>
              <a:effectLst/>
              <a:highlight>
                <a:srgbClr val="222529"/>
              </a:highlight>
              <a:latin typeface="Slack-Lato"/>
            </a:endParaRPr>
          </a:p>
          <a:p>
            <a:pPr algn="l">
              <a:buFont typeface="Arial" panose="020B0604020202020204" pitchFamily="34" charset="0"/>
              <a:buChar char="•"/>
            </a:pPr>
            <a:r>
              <a:rPr lang="en-GB" b="0" i="0">
                <a:solidFill>
                  <a:srgbClr val="D1D2D3"/>
                </a:solidFill>
                <a:effectLst/>
                <a:highlight>
                  <a:srgbClr val="222529"/>
                </a:highlight>
                <a:latin typeface="Slack-Lato"/>
              </a:rPr>
              <a:t>It is seen as beneficial for</a:t>
            </a:r>
            <a:r>
              <a:rPr lang="en-GB" b="1" i="0">
                <a:solidFill>
                  <a:srgbClr val="D1D2D3"/>
                </a:solidFill>
                <a:effectLst/>
                <a:highlight>
                  <a:srgbClr val="222529"/>
                </a:highlight>
                <a:latin typeface="Slack-Lato"/>
              </a:rPr>
              <a:t> giving equal consideration to both languages</a:t>
            </a:r>
            <a:r>
              <a:rPr lang="en-GB" b="0" i="0">
                <a:solidFill>
                  <a:srgbClr val="D1D2D3"/>
                </a:solidFill>
                <a:effectLst/>
                <a:highlight>
                  <a:srgbClr val="222529"/>
                </a:highlight>
                <a:latin typeface="Slack-Lato"/>
              </a:rPr>
              <a:t> from the outset and </a:t>
            </a:r>
            <a:r>
              <a:rPr lang="en-GB" b="1" i="0">
                <a:solidFill>
                  <a:srgbClr val="D1D2D3"/>
                </a:solidFill>
                <a:effectLst/>
                <a:highlight>
                  <a:srgbClr val="222529"/>
                </a:highlight>
                <a:latin typeface="Slack-Lato"/>
              </a:rPr>
              <a:t>avoiding translation pitfalls.</a:t>
            </a:r>
            <a:endParaRPr lang="en-GB" b="0" i="0">
              <a:solidFill>
                <a:srgbClr val="D1D2D3"/>
              </a:solidFill>
              <a:effectLst/>
              <a:highlight>
                <a:srgbClr val="222529"/>
              </a:highlight>
              <a:latin typeface="Slack-Lato"/>
            </a:endParaRPr>
          </a:p>
          <a:p>
            <a:pPr algn="l">
              <a:buFont typeface="Arial" panose="020B0604020202020204" pitchFamily="34" charset="0"/>
              <a:buChar char="•"/>
            </a:pPr>
            <a:r>
              <a:rPr lang="en-GB" b="0" i="0">
                <a:solidFill>
                  <a:srgbClr val="D1D2D3"/>
                </a:solidFill>
                <a:effectLst/>
                <a:highlight>
                  <a:srgbClr val="222529"/>
                </a:highlight>
                <a:latin typeface="Slack-Lato"/>
              </a:rPr>
              <a:t>It allows for</a:t>
            </a:r>
            <a:r>
              <a:rPr lang="en-GB" b="1" i="0">
                <a:solidFill>
                  <a:srgbClr val="D1D2D3"/>
                </a:solidFill>
                <a:effectLst/>
                <a:highlight>
                  <a:srgbClr val="222529"/>
                </a:highlight>
                <a:latin typeface="Slack-Lato"/>
              </a:rPr>
              <a:t> better consideration of Welsh users </a:t>
            </a:r>
            <a:r>
              <a:rPr lang="en-GB" b="0" i="0">
                <a:solidFill>
                  <a:srgbClr val="D1D2D3"/>
                </a:solidFill>
                <a:effectLst/>
                <a:highlight>
                  <a:srgbClr val="222529"/>
                </a:highlight>
                <a:latin typeface="Slack-Lato"/>
              </a:rPr>
              <a:t>and results in a higher standard of Welsh</a:t>
            </a:r>
            <a:r>
              <a:rPr lang="en-GB" b="1" i="0">
                <a:solidFill>
                  <a:srgbClr val="D1D2D3"/>
                </a:solidFill>
                <a:effectLst/>
                <a:highlight>
                  <a:srgbClr val="222529"/>
                </a:highlight>
                <a:latin typeface="Slack-Lato"/>
              </a:rPr>
              <a:t> due to collaboration with translators</a:t>
            </a:r>
            <a:r>
              <a:rPr lang="en-GB" b="0" i="0">
                <a:solidFill>
                  <a:srgbClr val="D1D2D3"/>
                </a:solidFill>
                <a:effectLst/>
                <a:highlight>
                  <a:srgbClr val="222529"/>
                </a:highlight>
                <a:latin typeface="Slack-Lato"/>
              </a:rPr>
              <a:t>.</a:t>
            </a:r>
          </a:p>
          <a:p>
            <a:pPr algn="l">
              <a:buFont typeface="Arial" panose="020B0604020202020204" pitchFamily="34" charset="0"/>
              <a:buChar char="•"/>
            </a:pPr>
            <a:r>
              <a:rPr lang="en-GB" b="0" i="0">
                <a:solidFill>
                  <a:srgbClr val="D1D2D3"/>
                </a:solidFill>
                <a:effectLst/>
                <a:highlight>
                  <a:srgbClr val="222529"/>
                </a:highlight>
                <a:latin typeface="Slack-Lato"/>
              </a:rPr>
              <a:t>The process is sometimes</a:t>
            </a:r>
            <a:r>
              <a:rPr lang="en-GB" b="1" i="0">
                <a:solidFill>
                  <a:srgbClr val="D1D2D3"/>
                </a:solidFill>
                <a:effectLst/>
                <a:highlight>
                  <a:srgbClr val="222529"/>
                </a:highlight>
                <a:latin typeface="Slack-Lato"/>
              </a:rPr>
              <a:t> time-consuming </a:t>
            </a:r>
            <a:r>
              <a:rPr lang="en-GB" b="0" i="0">
                <a:solidFill>
                  <a:srgbClr val="D1D2D3"/>
                </a:solidFill>
                <a:effectLst/>
                <a:highlight>
                  <a:srgbClr val="222529"/>
                </a:highlight>
                <a:latin typeface="Slack-Lato"/>
              </a:rPr>
              <a:t>but is </a:t>
            </a:r>
            <a:r>
              <a:rPr lang="en-GB" b="1" i="0">
                <a:solidFill>
                  <a:srgbClr val="D1D2D3"/>
                </a:solidFill>
                <a:effectLst/>
                <a:highlight>
                  <a:srgbClr val="222529"/>
                </a:highlight>
                <a:latin typeface="Slack-Lato"/>
              </a:rPr>
              <a:t>believed to save time in the long run</a:t>
            </a:r>
            <a:r>
              <a:rPr lang="en-GB" b="0" i="0">
                <a:solidFill>
                  <a:srgbClr val="D1D2D3"/>
                </a:solidFill>
                <a:effectLst/>
                <a:highlight>
                  <a:srgbClr val="222529"/>
                </a:highlight>
                <a:latin typeface="Slack-Lato"/>
              </a:rPr>
              <a:t> by addressing questions upfront.</a:t>
            </a:r>
          </a:p>
          <a:p>
            <a:pPr algn="l">
              <a:buFont typeface="Arial" panose="020B0604020202020204" pitchFamily="34" charset="0"/>
              <a:buChar char="•"/>
            </a:pPr>
            <a:r>
              <a:rPr lang="en-GB" b="0" i="0">
                <a:solidFill>
                  <a:srgbClr val="D1D2D3"/>
                </a:solidFill>
                <a:effectLst/>
                <a:highlight>
                  <a:srgbClr val="222529"/>
                </a:highlight>
                <a:latin typeface="Slack-Lato"/>
              </a:rPr>
              <a:t>Its implementation requires careful consideration of </a:t>
            </a:r>
            <a:r>
              <a:rPr lang="en-GB" b="1" i="0">
                <a:solidFill>
                  <a:srgbClr val="D1D2D3"/>
                </a:solidFill>
                <a:effectLst/>
                <a:highlight>
                  <a:srgbClr val="222529"/>
                </a:highlight>
                <a:latin typeface="Slack-Lato"/>
              </a:rPr>
              <a:t>resources</a:t>
            </a:r>
            <a:r>
              <a:rPr lang="en-GB" b="0" i="0">
                <a:solidFill>
                  <a:srgbClr val="D1D2D3"/>
                </a:solidFill>
                <a:effectLst/>
                <a:highlight>
                  <a:srgbClr val="222529"/>
                </a:highlight>
                <a:latin typeface="Slack-Lato"/>
              </a:rPr>
              <a:t>, </a:t>
            </a:r>
            <a:r>
              <a:rPr lang="en-GB" b="1" i="0">
                <a:solidFill>
                  <a:srgbClr val="D1D2D3"/>
                </a:solidFill>
                <a:effectLst/>
                <a:highlight>
                  <a:srgbClr val="222529"/>
                </a:highlight>
                <a:latin typeface="Slack-Lato"/>
              </a:rPr>
              <a:t>content type</a:t>
            </a:r>
            <a:r>
              <a:rPr lang="en-GB" b="0" i="0">
                <a:solidFill>
                  <a:srgbClr val="D1D2D3"/>
                </a:solidFill>
                <a:effectLst/>
                <a:highlight>
                  <a:srgbClr val="222529"/>
                </a:highlight>
                <a:latin typeface="Slack-Lato"/>
              </a:rPr>
              <a:t>, and the need for </a:t>
            </a:r>
            <a:r>
              <a:rPr lang="en-GB" b="1" i="0">
                <a:solidFill>
                  <a:srgbClr val="D1D2D3"/>
                </a:solidFill>
                <a:effectLst/>
                <a:highlight>
                  <a:srgbClr val="222529"/>
                </a:highlight>
                <a:latin typeface="Slack-Lato"/>
              </a:rPr>
              <a:t>clear guidelines </a:t>
            </a:r>
            <a:r>
              <a:rPr lang="en-GB" b="0" i="0">
                <a:solidFill>
                  <a:srgbClr val="D1D2D3"/>
                </a:solidFill>
                <a:effectLst/>
                <a:highlight>
                  <a:srgbClr val="222529"/>
                </a:highlight>
                <a:latin typeface="Slack-Lato"/>
              </a:rPr>
              <a:t>and support within organisations.</a:t>
            </a:r>
          </a:p>
          <a:p>
            <a:pPr algn="l">
              <a:buFont typeface="Arial" panose="020B0604020202020204" pitchFamily="34" charset="0"/>
              <a:buChar char="•"/>
            </a:pPr>
            <a:r>
              <a:rPr lang="en-GB" b="0" i="0">
                <a:solidFill>
                  <a:srgbClr val="D1D2D3"/>
                </a:solidFill>
                <a:effectLst/>
                <a:highlight>
                  <a:srgbClr val="222529"/>
                </a:highlight>
                <a:latin typeface="Slack-Lato"/>
              </a:rPr>
              <a:t>Trio writing is </a:t>
            </a:r>
            <a:r>
              <a:rPr lang="en-GB" b="1" i="0">
                <a:solidFill>
                  <a:srgbClr val="D1D2D3"/>
                </a:solidFill>
                <a:effectLst/>
                <a:highlight>
                  <a:srgbClr val="222529"/>
                </a:highlight>
                <a:latin typeface="Slack-Lato"/>
              </a:rPr>
              <a:t>not always feasible or suitable for all types of content</a:t>
            </a:r>
            <a:r>
              <a:rPr lang="en-GB" b="0" i="0">
                <a:solidFill>
                  <a:srgbClr val="D1D2D3"/>
                </a:solidFill>
                <a:effectLst/>
                <a:highlight>
                  <a:srgbClr val="222529"/>
                </a:highlight>
                <a:latin typeface="Slack-Lato"/>
              </a:rPr>
              <a:t>, such as long reports</a:t>
            </a:r>
          </a:p>
          <a:p>
            <a:pPr algn="l">
              <a:buFont typeface="Arial" panose="020B0604020202020204" pitchFamily="34" charset="0"/>
              <a:buChar char="•"/>
            </a:pPr>
            <a:r>
              <a:rPr lang="en-GB" b="0" i="0">
                <a:solidFill>
                  <a:srgbClr val="D1D2D3"/>
                </a:solidFill>
                <a:effectLst/>
                <a:highlight>
                  <a:srgbClr val="222529"/>
                </a:highlight>
                <a:latin typeface="Slack-Lato"/>
              </a:rPr>
              <a:t>More </a:t>
            </a:r>
            <a:r>
              <a:rPr lang="en-GB" b="1" i="0">
                <a:solidFill>
                  <a:srgbClr val="D1D2D3"/>
                </a:solidFill>
                <a:effectLst/>
                <a:highlight>
                  <a:srgbClr val="222529"/>
                </a:highlight>
                <a:latin typeface="Slack-Lato"/>
              </a:rPr>
              <a:t>thought-leadership around content </a:t>
            </a:r>
            <a:r>
              <a:rPr lang="en-GB" b="0" i="0">
                <a:solidFill>
                  <a:srgbClr val="D1D2D3"/>
                </a:solidFill>
                <a:effectLst/>
                <a:highlight>
                  <a:srgbClr val="222529"/>
                </a:highlight>
                <a:latin typeface="Slack-Lato"/>
              </a:rPr>
              <a:t>in general and </a:t>
            </a:r>
            <a:r>
              <a:rPr lang="en-GB" b="1" i="0">
                <a:solidFill>
                  <a:srgbClr val="D1D2D3"/>
                </a:solidFill>
                <a:effectLst/>
                <a:highlight>
                  <a:srgbClr val="222529"/>
                </a:highlight>
                <a:latin typeface="Slack-Lato"/>
              </a:rPr>
              <a:t>how collaboration for bilingual design fits in</a:t>
            </a:r>
            <a:endParaRPr lang="en-GB" b="0" i="0">
              <a:solidFill>
                <a:srgbClr val="D1D2D3"/>
              </a:solidFill>
              <a:effectLst/>
              <a:highlight>
                <a:srgbClr val="222529"/>
              </a:highlight>
              <a:latin typeface="Slack-Lato"/>
            </a:endParaRPr>
          </a:p>
          <a:p>
            <a:pPr algn="l">
              <a:buFont typeface="Arial" panose="020B0604020202020204" pitchFamily="34" charset="0"/>
              <a:buChar char="•"/>
            </a:pPr>
            <a:r>
              <a:rPr lang="en-GB" b="0" i="0">
                <a:solidFill>
                  <a:srgbClr val="D1D2D3"/>
                </a:solidFill>
                <a:effectLst/>
                <a:highlight>
                  <a:srgbClr val="222529"/>
                </a:highlight>
                <a:latin typeface="Slack-Lato"/>
              </a:rPr>
              <a:t>Consider when trio writing and collaboration can be </a:t>
            </a:r>
            <a:r>
              <a:rPr lang="en-GB" b="1" i="0">
                <a:solidFill>
                  <a:srgbClr val="D1D2D3"/>
                </a:solidFill>
                <a:effectLst/>
                <a:highlight>
                  <a:srgbClr val="222529"/>
                </a:highlight>
                <a:latin typeface="Slack-Lato"/>
              </a:rPr>
              <a:t>most impactful in the content design/</a:t>
            </a:r>
            <a:r>
              <a:rPr lang="en-GB" b="0" i="0">
                <a:solidFill>
                  <a:srgbClr val="D1D2D3"/>
                </a:solidFill>
                <a:effectLst/>
                <a:highlight>
                  <a:srgbClr val="222529"/>
                </a:highlight>
                <a:latin typeface="Slack-Lato"/>
              </a:rPr>
              <a:t>production process</a:t>
            </a:r>
          </a:p>
          <a:p>
            <a:pPr algn="l">
              <a:buFont typeface="Arial" panose="020B0604020202020204" pitchFamily="34" charset="0"/>
              <a:buChar char="•"/>
            </a:pPr>
            <a:r>
              <a:rPr lang="en-GB" b="0" i="0">
                <a:solidFill>
                  <a:srgbClr val="D1D2D3"/>
                </a:solidFill>
                <a:effectLst/>
                <a:highlight>
                  <a:srgbClr val="222529"/>
                </a:highlight>
                <a:latin typeface="Slack-Lato"/>
              </a:rPr>
              <a:t>Offer </a:t>
            </a:r>
            <a:r>
              <a:rPr lang="en-GB" b="1" i="0">
                <a:solidFill>
                  <a:srgbClr val="D1D2D3"/>
                </a:solidFill>
                <a:effectLst/>
                <a:highlight>
                  <a:srgbClr val="222529"/>
                </a:highlight>
                <a:latin typeface="Slack-Lato"/>
              </a:rPr>
              <a:t>workshops online/ face to face</a:t>
            </a:r>
            <a:r>
              <a:rPr lang="en-GB" b="0" i="0">
                <a:solidFill>
                  <a:srgbClr val="D1D2D3"/>
                </a:solidFill>
                <a:effectLst/>
                <a:highlight>
                  <a:srgbClr val="222529"/>
                </a:highlight>
                <a:latin typeface="Slack-Lato"/>
              </a:rPr>
              <a:t>- as we have been doing with Rob</a:t>
            </a:r>
          </a:p>
          <a:p>
            <a:pPr algn="l">
              <a:buFont typeface="Arial" panose="020B0604020202020204" pitchFamily="34" charset="0"/>
              <a:buChar char="•"/>
            </a:pPr>
            <a:endParaRPr lang="en-GB" b="0" i="0">
              <a:solidFill>
                <a:srgbClr val="D1D2D3"/>
              </a:solidFill>
              <a:effectLst/>
              <a:highlight>
                <a:srgbClr val="222529"/>
              </a:highlight>
              <a:latin typeface="Slack-Lato"/>
            </a:endParaRPr>
          </a:p>
          <a:p>
            <a:endParaRPr lang="en-US"/>
          </a:p>
          <a:p>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8</a:t>
            </a:fld>
            <a:endParaRPr lang="en-GB"/>
          </a:p>
        </p:txBody>
      </p:sp>
    </p:spTree>
    <p:extLst>
      <p:ext uri="{BB962C8B-B14F-4D97-AF65-F5344CB8AC3E}">
        <p14:creationId xmlns:p14="http://schemas.microsoft.com/office/powerpoint/2010/main" val="3726650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800" b="0" i="0">
                <a:effectLst/>
                <a:highlight>
                  <a:srgbClr val="FFFFFF"/>
                </a:highlight>
                <a:latin typeface="Arial" panose="020B0604020202020204" pitchFamily="34" charset="0"/>
              </a:rPr>
              <a:t>We recruited from a list of organisations who the Welsh Language Commissioner confirmed want to be involved in the trio-writing project with CDPS. Any organisation that agrees to take part in the trio writing pilot will be asked if they are happy to take part in user research interviews. Furthermore, organisations who do agree to take part will be sent an </a:t>
            </a:r>
            <a:r>
              <a:rPr lang="en-GB" sz="1800" b="0" i="0" u="sng" strike="noStrike">
                <a:solidFill>
                  <a:srgbClr val="0000FF"/>
                </a:solidFill>
                <a:effectLst/>
                <a:highlight>
                  <a:srgbClr val="FFFFFF"/>
                </a:highlight>
                <a:latin typeface="Arial" panose="020B0604020202020204" pitchFamily="34" charset="0"/>
                <a:hlinkClick r:id="rId3"/>
              </a:rPr>
              <a:t>information sheet and consent form</a:t>
            </a:r>
            <a:r>
              <a:rPr lang="en-GB" sz="1800" b="0" i="0">
                <a:effectLst/>
                <a:highlight>
                  <a:srgbClr val="FFFFFF"/>
                </a:highlight>
                <a:latin typeface="Arial" panose="020B0604020202020204" pitchFamily="34" charset="0"/>
              </a:rPr>
              <a:t> to review/complete</a:t>
            </a:r>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10</a:t>
            </a:fld>
            <a:endParaRPr lang="en-GB"/>
          </a:p>
        </p:txBody>
      </p:sp>
    </p:spTree>
    <p:extLst>
      <p:ext uri="{BB962C8B-B14F-4D97-AF65-F5344CB8AC3E}">
        <p14:creationId xmlns:p14="http://schemas.microsoft.com/office/powerpoint/2010/main" val="4944651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fontAlgn="base"/>
            <a:r>
              <a:rPr lang="en-GB" sz="1800" b="0" i="0">
                <a:solidFill>
                  <a:srgbClr val="000000"/>
                </a:solidFill>
                <a:effectLst/>
                <a:highlight>
                  <a:srgbClr val="FFFFFF"/>
                </a:highlight>
                <a:latin typeface="Arial" panose="020B0604020202020204" pitchFamily="34" charset="0"/>
              </a:rPr>
              <a:t>We aimed to recruit at least 5 organisations who offer public services in Wales and have Welsh user-centred content translation needs. </a:t>
            </a:r>
          </a:p>
          <a:p>
            <a:pPr algn="l" rtl="0" fontAlgn="base"/>
            <a:endParaRPr lang="en-GB" sz="1800" b="0" i="0">
              <a:solidFill>
                <a:srgbClr val="000000"/>
              </a:solidFill>
              <a:effectLst/>
              <a:highlight>
                <a:srgbClr val="FFFFFF"/>
              </a:highlight>
              <a:latin typeface="Arial" panose="020B0604020202020204" pitchFamily="34" charset="0"/>
            </a:endParaRPr>
          </a:p>
          <a:p>
            <a:pPr algn="l" rtl="0" fontAlgn="base"/>
            <a:r>
              <a:rPr lang="en-GB" sz="1800" b="0" i="0">
                <a:solidFill>
                  <a:srgbClr val="000000"/>
                </a:solidFill>
                <a:effectLst/>
                <a:highlight>
                  <a:srgbClr val="FFFFFF"/>
                </a:highlight>
                <a:latin typeface="Arial" panose="020B0604020202020204" pitchFamily="34" charset="0"/>
              </a:rPr>
              <a:t>However, only 3 signed up and 4 people spoke with us. </a:t>
            </a:r>
          </a:p>
          <a:p>
            <a:pPr algn="l" rtl="0" fontAlgn="base"/>
            <a:endParaRPr lang="en-GB" b="0" i="0">
              <a:solidFill>
                <a:srgbClr val="000000"/>
              </a:solidFill>
              <a:effectLst/>
              <a:highlight>
                <a:srgbClr val="FFFFFF"/>
              </a:highlight>
              <a:latin typeface="Arial" panose="020B0604020202020204" pitchFamily="34" charset="0"/>
            </a:endParaRPr>
          </a:p>
          <a:p>
            <a:pPr algn="l" rtl="0" fontAlgn="base"/>
            <a:r>
              <a:rPr lang="en-GB" sz="1800" b="0" i="0">
                <a:solidFill>
                  <a:srgbClr val="000000"/>
                </a:solidFill>
                <a:effectLst/>
                <a:highlight>
                  <a:srgbClr val="FFFFFF"/>
                </a:highlight>
                <a:latin typeface="Arial" panose="020B0604020202020204" pitchFamily="34" charset="0"/>
              </a:rPr>
              <a:t>Things to avoid:  </a:t>
            </a:r>
            <a:endParaRPr lang="en-GB" b="0" i="0">
              <a:solidFill>
                <a:srgbClr val="000000"/>
              </a:solidFill>
              <a:effectLst/>
              <a:highlight>
                <a:srgbClr val="FFFFFF"/>
              </a:highlight>
              <a:latin typeface="Arial" panose="020B0604020202020204" pitchFamily="34" charset="0"/>
            </a:endParaRPr>
          </a:p>
          <a:p>
            <a:pPr algn="l" rtl="0" fontAlgn="base">
              <a:buFont typeface="Arial" panose="020B0604020202020204" pitchFamily="34" charset="0"/>
              <a:buChar char="•"/>
            </a:pPr>
            <a:r>
              <a:rPr lang="en-GB" sz="1800" b="0" i="0">
                <a:solidFill>
                  <a:srgbClr val="000000"/>
                </a:solidFill>
                <a:effectLst/>
                <a:highlight>
                  <a:srgbClr val="FFFFFF"/>
                </a:highlight>
                <a:latin typeface="Arial" panose="020B0604020202020204" pitchFamily="34" charset="0"/>
              </a:rPr>
              <a:t>bias in recruitment   </a:t>
            </a:r>
          </a:p>
          <a:p>
            <a:pPr algn="l" rtl="0" fontAlgn="base">
              <a:buFont typeface="Arial" panose="020B0604020202020204" pitchFamily="34" charset="0"/>
              <a:buChar char="•"/>
            </a:pPr>
            <a:r>
              <a:rPr lang="en-GB" sz="1800" b="0" i="0">
                <a:solidFill>
                  <a:srgbClr val="000000"/>
                </a:solidFill>
                <a:effectLst/>
                <a:highlight>
                  <a:srgbClr val="FFFFFF"/>
                </a:highlight>
                <a:latin typeface="Arial" panose="020B0604020202020204" pitchFamily="34" charset="0"/>
              </a:rPr>
              <a:t>excluding people with access needs or limited digital literacy skills   </a:t>
            </a:r>
          </a:p>
          <a:p>
            <a:pPr algn="l" rtl="0" fontAlgn="base">
              <a:buFont typeface="Arial" panose="020B0604020202020204" pitchFamily="34" charset="0"/>
              <a:buChar char="•"/>
            </a:pPr>
            <a:r>
              <a:rPr lang="en-GB" sz="1800" b="0" i="0">
                <a:solidFill>
                  <a:srgbClr val="000000"/>
                </a:solidFill>
                <a:effectLst/>
                <a:highlight>
                  <a:srgbClr val="FFFFFF"/>
                </a:highlight>
                <a:latin typeface="Arial" panose="020B0604020202020204" pitchFamily="34" charset="0"/>
              </a:rPr>
              <a:t>relying on the same participants continuously   </a:t>
            </a:r>
          </a:p>
          <a:p>
            <a:pPr algn="l" rtl="0" fontAlgn="base"/>
            <a:r>
              <a:rPr lang="en-GB" sz="1200" b="0" i="0">
                <a:solidFill>
                  <a:srgbClr val="000000"/>
                </a:solidFill>
                <a:effectLst/>
                <a:highlight>
                  <a:srgbClr val="FFFFFF"/>
                </a:highlight>
                <a:latin typeface="Arial" panose="020B0604020202020204" pitchFamily="34" charset="0"/>
              </a:rPr>
              <a:t> </a:t>
            </a:r>
            <a:endParaRPr lang="en-GB" b="0" i="0">
              <a:solidFill>
                <a:srgbClr val="00313F"/>
              </a:solidFill>
              <a:effectLst/>
              <a:highlight>
                <a:srgbClr val="FFFFFF"/>
              </a:highlight>
              <a:latin typeface="Segoe UI" panose="020B0502040204020203" pitchFamily="34" charset="0"/>
            </a:endParaRPr>
          </a:p>
          <a:p>
            <a:endParaRPr lang="en-GB">
              <a:ea typeface="Calibri"/>
              <a:cs typeface="Calibri"/>
            </a:endParaRPr>
          </a:p>
          <a:p>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11</a:t>
            </a:fld>
            <a:endParaRPr lang="en-GB"/>
          </a:p>
        </p:txBody>
      </p:sp>
    </p:spTree>
    <p:extLst>
      <p:ext uri="{BB962C8B-B14F-4D97-AF65-F5344CB8AC3E}">
        <p14:creationId xmlns:p14="http://schemas.microsoft.com/office/powerpoint/2010/main" val="999241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Please see appendix list to view the discussion guide; containing full interview questions. </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3E37E5FC-6488-4A4C-B2A9-D61C1405E85C}" type="slidenum">
              <a:rPr lang="en-GB" smtClean="0"/>
              <a:t>12</a:t>
            </a:fld>
            <a:endParaRPr lang="en-GB"/>
          </a:p>
        </p:txBody>
      </p:sp>
    </p:spTree>
    <p:extLst>
      <p:ext uri="{BB962C8B-B14F-4D97-AF65-F5344CB8AC3E}">
        <p14:creationId xmlns:p14="http://schemas.microsoft.com/office/powerpoint/2010/main" val="3539654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a:solidFill>
                  <a:srgbClr val="E8E8E6"/>
                </a:solidFill>
                <a:effectLst/>
                <a:highlight>
                  <a:srgbClr val="191A1A"/>
                </a:highlight>
                <a:latin typeface="__fkGroteskNeue_a82850"/>
              </a:rPr>
              <a:t>Our study only involved a few people, so its results might not be true for everyone. </a:t>
            </a:r>
          </a:p>
        </p:txBody>
      </p:sp>
      <p:sp>
        <p:nvSpPr>
          <p:cNvPr id="4" name="Slide Number Placeholder 3"/>
          <p:cNvSpPr>
            <a:spLocks noGrp="1"/>
          </p:cNvSpPr>
          <p:nvPr>
            <p:ph type="sldNum" sz="quarter" idx="5"/>
          </p:nvPr>
        </p:nvSpPr>
        <p:spPr/>
        <p:txBody>
          <a:bodyPr/>
          <a:lstStyle/>
          <a:p>
            <a:fld id="{3E37E5FC-6488-4A4C-B2A9-D61C1405E85C}" type="slidenum">
              <a:rPr lang="en-GB" smtClean="0"/>
              <a:t>14</a:t>
            </a:fld>
            <a:endParaRPr lang="en-GB"/>
          </a:p>
        </p:txBody>
      </p:sp>
    </p:spTree>
    <p:extLst>
      <p:ext uri="{BB962C8B-B14F-4D97-AF65-F5344CB8AC3E}">
        <p14:creationId xmlns:p14="http://schemas.microsoft.com/office/powerpoint/2010/main" val="16970607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DPS-Ma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B47266C-B4FE-564C-A865-A22718611AEF}"/>
              </a:ext>
            </a:extLst>
          </p:cNvPr>
          <p:cNvSpPr>
            <a:spLocks noGrp="1"/>
          </p:cNvSpPr>
          <p:nvPr>
            <p:ph type="body" sz="quarter" idx="10" hasCustomPrompt="1"/>
          </p:nvPr>
        </p:nvSpPr>
        <p:spPr>
          <a:xfrm>
            <a:off x="2128837" y="2657475"/>
            <a:ext cx="20745452" cy="9378950"/>
          </a:xfrm>
        </p:spPr>
        <p:txBody>
          <a:bodyPr>
            <a:noAutofit/>
          </a:bodyPr>
          <a:lstStyle>
            <a:lvl1pPr marL="0" indent="0">
              <a:buNone/>
              <a:defRPr>
                <a:solidFill>
                  <a:schemeClr val="tx1"/>
                </a:solidFill>
              </a:defRPr>
            </a:lvl1pPr>
            <a:lvl2pPr marL="914354" indent="0">
              <a:buNone/>
              <a:defRPr>
                <a:solidFill>
                  <a:schemeClr val="tx1"/>
                </a:solidFill>
              </a:defRPr>
            </a:lvl2pPr>
            <a:lvl3pPr marL="1828709" indent="0">
              <a:buNone/>
              <a:defRPr>
                <a:solidFill>
                  <a:schemeClr val="tx1"/>
                </a:solidFill>
              </a:defRPr>
            </a:lvl3pPr>
            <a:lvl4pPr marL="2743063" indent="0">
              <a:buNone/>
              <a:defRPr>
                <a:solidFill>
                  <a:schemeClr val="tx1"/>
                </a:solidFill>
              </a:defRPr>
            </a:lvl4pPr>
            <a:lvl5pPr marL="3657417" indent="0">
              <a:buNone/>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Placeholder 1">
            <a:extLst>
              <a:ext uri="{FF2B5EF4-FFF2-40B4-BE49-F238E27FC236}">
                <a16:creationId xmlns:a16="http://schemas.microsoft.com/office/drawing/2014/main" id="{9B5FFF05-694C-13CC-D604-3A2092FF4485}"/>
              </a:ext>
            </a:extLst>
          </p:cNvPr>
          <p:cNvSpPr>
            <a:spLocks noGrp="1"/>
          </p:cNvSpPr>
          <p:nvPr>
            <p:ph type="title" hasCustomPrompt="1"/>
          </p:nvPr>
        </p:nvSpPr>
        <p:spPr>
          <a:xfrm>
            <a:off x="2128837" y="706774"/>
            <a:ext cx="21053891" cy="862112"/>
          </a:xfrm>
          <a:prstGeom prst="rect">
            <a:avLst/>
          </a:prstGeom>
        </p:spPr>
        <p:txBody>
          <a:bodyPr vert="horz" lIns="91440" tIns="45720" rIns="91440" bIns="45720" rtlCol="0" anchor="ctr">
            <a:noAutofit/>
          </a:bodyPr>
          <a:lstStyle/>
          <a:p>
            <a:r>
              <a:rPr lang="en-US"/>
              <a:t>Welsh slide or section title | English slide or section title</a:t>
            </a:r>
          </a:p>
        </p:txBody>
      </p:sp>
      <p:sp>
        <p:nvSpPr>
          <p:cNvPr id="4" name="Slide Number Placeholder 5">
            <a:extLst>
              <a:ext uri="{FF2B5EF4-FFF2-40B4-BE49-F238E27FC236}">
                <a16:creationId xmlns:a16="http://schemas.microsoft.com/office/drawing/2014/main" id="{E179C33B-6B62-FDD5-CD2A-FDDEA5EEB3F2}"/>
              </a:ext>
            </a:extLst>
          </p:cNvPr>
          <p:cNvSpPr>
            <a:spLocks noGrp="1"/>
          </p:cNvSpPr>
          <p:nvPr>
            <p:ph type="sldNum" sz="quarter" idx="4"/>
          </p:nvPr>
        </p:nvSpPr>
        <p:spPr>
          <a:xfrm>
            <a:off x="18284357" y="13009226"/>
            <a:ext cx="5486043" cy="595958"/>
          </a:xfrm>
          <a:prstGeom prst="rect">
            <a:avLst/>
          </a:prstGeom>
        </p:spPr>
        <p:txBody>
          <a:bodyPr vert="horz" lIns="91440" tIns="45720" rIns="91440" bIns="45720" rtlCol="0" anchor="ctr">
            <a:noAutofit/>
          </a:bodyPr>
          <a:lstStyle>
            <a:lvl1pPr algn="r">
              <a:defRPr sz="2400">
                <a:solidFill>
                  <a:schemeClr val="tx1"/>
                </a:solidFill>
                <a:latin typeface="Arial" panose="020B0604020202020204" pitchFamily="34" charset="0"/>
                <a:cs typeface="Arial" panose="020B0604020202020204" pitchFamily="34" charset="0"/>
              </a:defRPr>
            </a:lvl1pPr>
          </a:lstStyle>
          <a:p>
            <a:fld id="{3FCC3E9D-3B6B-704F-BBBD-DC5D892D6749}" type="slidenum">
              <a:rPr lang="en-GB" smtClean="0"/>
              <a:pPr/>
              <a:t>‹#›</a:t>
            </a:fld>
            <a:endParaRPr lang="en-GB"/>
          </a:p>
        </p:txBody>
      </p:sp>
    </p:spTree>
    <p:extLst>
      <p:ext uri="{BB962C8B-B14F-4D97-AF65-F5344CB8AC3E}">
        <p14:creationId xmlns:p14="http://schemas.microsoft.com/office/powerpoint/2010/main" val="4142552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DPS-Upcoming-Event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5290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DPS-Two-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B47266C-B4FE-564C-A865-A22718611AEF}"/>
              </a:ext>
            </a:extLst>
          </p:cNvPr>
          <p:cNvSpPr>
            <a:spLocks noGrp="1"/>
          </p:cNvSpPr>
          <p:nvPr>
            <p:ph type="body" sz="quarter" idx="10" hasCustomPrompt="1"/>
          </p:nvPr>
        </p:nvSpPr>
        <p:spPr>
          <a:xfrm>
            <a:off x="2128837" y="2657475"/>
            <a:ext cx="9832874" cy="9378950"/>
          </a:xfrm>
        </p:spPr>
        <p:txBody>
          <a:bodyPr>
            <a:noAutofit/>
          </a:bodyPr>
          <a:lstStyle>
            <a:lvl1pPr marL="0" indent="0">
              <a:buNone/>
              <a:defRPr>
                <a:solidFill>
                  <a:schemeClr val="tx1"/>
                </a:solidFill>
              </a:defRPr>
            </a:lvl1pPr>
            <a:lvl2pPr marL="914354" indent="0">
              <a:buNone/>
              <a:defRPr>
                <a:solidFill>
                  <a:schemeClr val="tx1"/>
                </a:solidFill>
              </a:defRPr>
            </a:lvl2pPr>
            <a:lvl3pPr marL="1828709" indent="0">
              <a:buNone/>
              <a:defRPr>
                <a:solidFill>
                  <a:schemeClr val="tx1"/>
                </a:solidFill>
              </a:defRPr>
            </a:lvl3pPr>
            <a:lvl4pPr marL="2743063" indent="0">
              <a:buNone/>
              <a:defRPr>
                <a:solidFill>
                  <a:schemeClr val="tx1"/>
                </a:solidFill>
              </a:defRPr>
            </a:lvl4pPr>
            <a:lvl5pPr marL="3657417" indent="0">
              <a:buNone/>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Text Placeholder 6">
            <a:extLst>
              <a:ext uri="{FF2B5EF4-FFF2-40B4-BE49-F238E27FC236}">
                <a16:creationId xmlns:a16="http://schemas.microsoft.com/office/drawing/2014/main" id="{174872C6-AF8B-704A-A14E-31DC73888471}"/>
              </a:ext>
            </a:extLst>
          </p:cNvPr>
          <p:cNvSpPr>
            <a:spLocks noGrp="1"/>
          </p:cNvSpPr>
          <p:nvPr>
            <p:ph type="body" sz="quarter" idx="11" hasCustomPrompt="1"/>
          </p:nvPr>
        </p:nvSpPr>
        <p:spPr>
          <a:xfrm>
            <a:off x="12420702" y="2657475"/>
            <a:ext cx="10467874" cy="9378950"/>
          </a:xfrm>
        </p:spPr>
        <p:txBody>
          <a:bodyPr>
            <a:noAutofit/>
          </a:bodyPr>
          <a:lstStyle>
            <a:lvl1pPr marL="0" indent="0">
              <a:buNone/>
              <a:defRPr/>
            </a:lvl1pPr>
            <a:lvl2pPr marL="914354" indent="0">
              <a:buNone/>
              <a:defRPr/>
            </a:lvl2pPr>
            <a:lvl3pPr marL="1828709" indent="0">
              <a:buNone/>
              <a:defRPr/>
            </a:lvl3pPr>
            <a:lvl4pPr marL="2743063" indent="0">
              <a:buNone/>
              <a:defRPr/>
            </a:lvl4pPr>
            <a:lvl5pPr marL="3657417"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2" name="Title Placeholder 1">
            <a:extLst>
              <a:ext uri="{FF2B5EF4-FFF2-40B4-BE49-F238E27FC236}">
                <a16:creationId xmlns:a16="http://schemas.microsoft.com/office/drawing/2014/main" id="{9B5FFF05-694C-13CC-D604-3A2092FF4485}"/>
              </a:ext>
            </a:extLst>
          </p:cNvPr>
          <p:cNvSpPr>
            <a:spLocks noGrp="1"/>
          </p:cNvSpPr>
          <p:nvPr>
            <p:ph type="title" hasCustomPrompt="1"/>
          </p:nvPr>
        </p:nvSpPr>
        <p:spPr>
          <a:xfrm>
            <a:off x="2128837" y="706774"/>
            <a:ext cx="21053891" cy="862112"/>
          </a:xfrm>
          <a:prstGeom prst="rect">
            <a:avLst/>
          </a:prstGeom>
        </p:spPr>
        <p:txBody>
          <a:bodyPr vert="horz" lIns="91440" tIns="45720" rIns="91440" bIns="45720" rtlCol="0" anchor="ctr">
            <a:noAutofit/>
          </a:bodyPr>
          <a:lstStyle/>
          <a:p>
            <a:r>
              <a:rPr lang="en-US"/>
              <a:t>Welsh slide or section title | English slide or section title</a:t>
            </a:r>
          </a:p>
        </p:txBody>
      </p:sp>
      <p:sp>
        <p:nvSpPr>
          <p:cNvPr id="4" name="Slide Number Placeholder 5">
            <a:extLst>
              <a:ext uri="{FF2B5EF4-FFF2-40B4-BE49-F238E27FC236}">
                <a16:creationId xmlns:a16="http://schemas.microsoft.com/office/drawing/2014/main" id="{E179C33B-6B62-FDD5-CD2A-FDDEA5EEB3F2}"/>
              </a:ext>
            </a:extLst>
          </p:cNvPr>
          <p:cNvSpPr>
            <a:spLocks noGrp="1"/>
          </p:cNvSpPr>
          <p:nvPr>
            <p:ph type="sldNum" sz="quarter" idx="4"/>
          </p:nvPr>
        </p:nvSpPr>
        <p:spPr>
          <a:xfrm>
            <a:off x="18284357" y="13009226"/>
            <a:ext cx="5486043" cy="595958"/>
          </a:xfrm>
          <a:prstGeom prst="rect">
            <a:avLst/>
          </a:prstGeom>
        </p:spPr>
        <p:txBody>
          <a:bodyPr vert="horz" lIns="91440" tIns="45720" rIns="91440" bIns="45720" rtlCol="0" anchor="ctr">
            <a:noAutofit/>
          </a:bodyPr>
          <a:lstStyle>
            <a:lvl1pPr algn="r">
              <a:defRPr sz="2400">
                <a:solidFill>
                  <a:schemeClr val="tx1"/>
                </a:solidFill>
                <a:latin typeface="Arial" panose="020B0604020202020204" pitchFamily="34" charset="0"/>
                <a:cs typeface="Arial" panose="020B0604020202020204" pitchFamily="34" charset="0"/>
              </a:defRPr>
            </a:lvl1pPr>
          </a:lstStyle>
          <a:p>
            <a:fld id="{3FCC3E9D-3B6B-704F-BBBD-DC5D892D6749}" type="slidenum">
              <a:rPr lang="en-GB" smtClean="0"/>
              <a:pPr/>
              <a:t>‹#›</a:t>
            </a:fld>
            <a:endParaRPr lang="en-GB"/>
          </a:p>
        </p:txBody>
      </p:sp>
    </p:spTree>
    <p:extLst>
      <p:ext uri="{BB962C8B-B14F-4D97-AF65-F5344CB8AC3E}">
        <p14:creationId xmlns:p14="http://schemas.microsoft.com/office/powerpoint/2010/main" val="1697661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DPS-Quote-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91A417F0-DBF0-D441-84D9-E834A6D35D03}"/>
              </a:ext>
            </a:extLst>
          </p:cNvPr>
          <p:cNvSpPr>
            <a:spLocks noGrp="1"/>
          </p:cNvSpPr>
          <p:nvPr>
            <p:ph type="title" hasCustomPrompt="1"/>
          </p:nvPr>
        </p:nvSpPr>
        <p:spPr>
          <a:xfrm>
            <a:off x="5757333" y="3386667"/>
            <a:ext cx="12801600" cy="6068617"/>
          </a:xfrm>
          <a:prstGeom prst="rect">
            <a:avLst/>
          </a:prstGeom>
        </p:spPr>
        <p:txBody>
          <a:bodyPr vert="horz" lIns="91440" tIns="45720" rIns="91440" bIns="45720" rtlCol="0" anchor="ctr">
            <a:noAutofit/>
          </a:bodyPr>
          <a:lstStyle>
            <a:lvl1pPr algn="l">
              <a:spcBef>
                <a:spcPts val="2000"/>
              </a:spcBef>
              <a:spcAft>
                <a:spcPts val="2000"/>
              </a:spcAft>
              <a:defRPr sz="6000">
                <a:solidFill>
                  <a:schemeClr val="bg1"/>
                </a:solidFill>
              </a:defRPr>
            </a:lvl1pPr>
          </a:lstStyle>
          <a:p>
            <a:r>
              <a:rPr lang="en-US"/>
              <a:t>Welsh quote</a:t>
            </a:r>
            <a:br>
              <a:rPr lang="en-US"/>
            </a:br>
            <a:br>
              <a:rPr lang="en-US"/>
            </a:br>
            <a:r>
              <a:rPr lang="en-US"/>
              <a:t>English quote</a:t>
            </a:r>
          </a:p>
        </p:txBody>
      </p:sp>
      <p:sp>
        <p:nvSpPr>
          <p:cNvPr id="4" name="Text Placeholder 3">
            <a:extLst>
              <a:ext uri="{FF2B5EF4-FFF2-40B4-BE49-F238E27FC236}">
                <a16:creationId xmlns:a16="http://schemas.microsoft.com/office/drawing/2014/main" id="{A4881FF2-11E3-9140-BBB5-0439C280FF02}"/>
              </a:ext>
            </a:extLst>
          </p:cNvPr>
          <p:cNvSpPr>
            <a:spLocks noGrp="1"/>
          </p:cNvSpPr>
          <p:nvPr>
            <p:ph type="body" sz="quarter" idx="10" hasCustomPrompt="1"/>
          </p:nvPr>
        </p:nvSpPr>
        <p:spPr>
          <a:xfrm>
            <a:off x="12547600" y="9821863"/>
            <a:ext cx="6011863" cy="1387475"/>
          </a:xfrm>
        </p:spPr>
        <p:txBody>
          <a:bodyPr>
            <a:noAutofit/>
          </a:bodyPr>
          <a:lstStyle>
            <a:lvl1pPr marL="0" indent="0" algn="r">
              <a:buNone/>
              <a:defRPr sz="3600">
                <a:solidFill>
                  <a:schemeClr val="bg2"/>
                </a:solidFill>
              </a:defRPr>
            </a:lvl1pPr>
            <a:lvl2pPr marL="914354" indent="0" algn="r">
              <a:buNone/>
              <a:defRPr sz="3600">
                <a:solidFill>
                  <a:schemeClr val="bg1"/>
                </a:solidFill>
              </a:defRPr>
            </a:lvl2pPr>
            <a:lvl3pPr marL="1828709" indent="0" algn="r">
              <a:buNone/>
              <a:defRPr sz="3600">
                <a:solidFill>
                  <a:schemeClr val="bg1"/>
                </a:solidFill>
              </a:defRPr>
            </a:lvl3pPr>
            <a:lvl4pPr marL="2743063" indent="0" algn="r">
              <a:buNone/>
              <a:defRPr sz="3600">
                <a:solidFill>
                  <a:schemeClr val="bg1"/>
                </a:solidFill>
              </a:defRPr>
            </a:lvl4pPr>
            <a:lvl5pPr marL="3657417" indent="0" algn="r">
              <a:buNone/>
              <a:defRPr sz="3600">
                <a:solidFill>
                  <a:schemeClr val="bg1"/>
                </a:solidFill>
              </a:defRPr>
            </a:lvl5pPr>
          </a:lstStyle>
          <a:p>
            <a:pPr lvl="0"/>
            <a:r>
              <a:rPr lang="en-US" err="1"/>
              <a:t>Firstname</a:t>
            </a:r>
            <a:r>
              <a:rPr lang="en-US"/>
              <a:t> </a:t>
            </a:r>
            <a:r>
              <a:rPr lang="en-US" err="1"/>
              <a:t>Lastname</a:t>
            </a:r>
            <a:endParaRPr lang="en-GB"/>
          </a:p>
        </p:txBody>
      </p:sp>
      <p:sp>
        <p:nvSpPr>
          <p:cNvPr id="2" name="Slide Number Placeholder 5">
            <a:extLst>
              <a:ext uri="{FF2B5EF4-FFF2-40B4-BE49-F238E27FC236}">
                <a16:creationId xmlns:a16="http://schemas.microsoft.com/office/drawing/2014/main" id="{15306431-0520-79FD-7BCB-D82E0D974C10}"/>
              </a:ext>
            </a:extLst>
          </p:cNvPr>
          <p:cNvSpPr txBox="1">
            <a:spLocks/>
          </p:cNvSpPr>
          <p:nvPr userDrawn="1"/>
        </p:nvSpPr>
        <p:spPr>
          <a:xfrm>
            <a:off x="18284357" y="13009226"/>
            <a:ext cx="5486043" cy="595958"/>
          </a:xfrm>
          <a:prstGeom prst="rect">
            <a:avLst/>
          </a:prstGeom>
        </p:spPr>
        <p:txBody>
          <a:bodyPr vert="horz" lIns="91440" tIns="45720" rIns="91440" bIns="45720" rtlCol="0" anchor="ctr">
            <a:noAutofit/>
          </a:bodyPr>
          <a:lstStyle>
            <a:defPPr>
              <a:defRPr lang="en-US"/>
            </a:defPPr>
            <a:lvl1pPr marL="0" algn="r" defTabSz="1828709" rtl="0" eaLnBrk="1" latinLnBrk="0" hangingPunct="1">
              <a:defRPr sz="2400" kern="1200">
                <a:solidFill>
                  <a:schemeClr val="tx1"/>
                </a:solidFill>
                <a:latin typeface="Arial" panose="020B0604020202020204" pitchFamily="34" charset="0"/>
                <a:ea typeface="+mn-ea"/>
                <a:cs typeface="Arial" panose="020B0604020202020204" pitchFamily="34" charset="0"/>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a:lstStyle>
          <a:p>
            <a:fld id="{3FCC3E9D-3B6B-704F-BBBD-DC5D892D6749}" type="slidenum">
              <a:rPr lang="en-GB" smtClean="0">
                <a:solidFill>
                  <a:schemeClr val="bg1"/>
                </a:solidFill>
              </a:rPr>
              <a:pPr/>
              <a:t>‹#›</a:t>
            </a:fld>
            <a:endParaRPr lang="en-GB">
              <a:solidFill>
                <a:schemeClr val="bg1"/>
              </a:solidFill>
            </a:endParaRPr>
          </a:p>
        </p:txBody>
      </p:sp>
    </p:spTree>
    <p:extLst>
      <p:ext uri="{BB962C8B-B14F-4D97-AF65-F5344CB8AC3E}">
        <p14:creationId xmlns:p14="http://schemas.microsoft.com/office/powerpoint/2010/main" val="2610870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DPS-Quote-L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91A417F0-DBF0-D441-84D9-E834A6D35D03}"/>
              </a:ext>
            </a:extLst>
          </p:cNvPr>
          <p:cNvSpPr>
            <a:spLocks noGrp="1"/>
          </p:cNvSpPr>
          <p:nvPr>
            <p:ph type="title" hasCustomPrompt="1"/>
          </p:nvPr>
        </p:nvSpPr>
        <p:spPr>
          <a:xfrm>
            <a:off x="5757333" y="3386667"/>
            <a:ext cx="12801600" cy="6068617"/>
          </a:xfrm>
          <a:prstGeom prst="rect">
            <a:avLst/>
          </a:prstGeom>
        </p:spPr>
        <p:txBody>
          <a:bodyPr vert="horz" lIns="91440" tIns="45720" rIns="91440" bIns="45720" rtlCol="0" anchor="ctr">
            <a:noAutofit/>
          </a:bodyPr>
          <a:lstStyle>
            <a:lvl1pPr algn="l">
              <a:spcBef>
                <a:spcPts val="2000"/>
              </a:spcBef>
              <a:spcAft>
                <a:spcPts val="2000"/>
              </a:spcAft>
              <a:defRPr sz="6000">
                <a:solidFill>
                  <a:srgbClr val="3E3735"/>
                </a:solidFill>
              </a:defRPr>
            </a:lvl1pPr>
          </a:lstStyle>
          <a:p>
            <a:r>
              <a:rPr lang="en-US"/>
              <a:t>Welsh quote</a:t>
            </a:r>
            <a:br>
              <a:rPr lang="en-US"/>
            </a:br>
            <a:br>
              <a:rPr lang="en-US"/>
            </a:br>
            <a:r>
              <a:rPr lang="en-US"/>
              <a:t>English quote</a:t>
            </a:r>
          </a:p>
        </p:txBody>
      </p:sp>
      <p:sp>
        <p:nvSpPr>
          <p:cNvPr id="4" name="Text Placeholder 3">
            <a:extLst>
              <a:ext uri="{FF2B5EF4-FFF2-40B4-BE49-F238E27FC236}">
                <a16:creationId xmlns:a16="http://schemas.microsoft.com/office/drawing/2014/main" id="{A4881FF2-11E3-9140-BBB5-0439C280FF02}"/>
              </a:ext>
            </a:extLst>
          </p:cNvPr>
          <p:cNvSpPr>
            <a:spLocks noGrp="1"/>
          </p:cNvSpPr>
          <p:nvPr>
            <p:ph type="body" sz="quarter" idx="10" hasCustomPrompt="1"/>
          </p:nvPr>
        </p:nvSpPr>
        <p:spPr>
          <a:xfrm>
            <a:off x="12547600" y="9821863"/>
            <a:ext cx="6011863" cy="1387475"/>
          </a:xfrm>
        </p:spPr>
        <p:txBody>
          <a:bodyPr>
            <a:noAutofit/>
          </a:bodyPr>
          <a:lstStyle>
            <a:lvl1pPr marL="0" indent="0" algn="r">
              <a:buNone/>
              <a:defRPr sz="3600">
                <a:solidFill>
                  <a:srgbClr val="007361"/>
                </a:solidFill>
              </a:defRPr>
            </a:lvl1pPr>
            <a:lvl2pPr marL="914354" indent="0" algn="r">
              <a:buNone/>
              <a:defRPr sz="3600">
                <a:solidFill>
                  <a:schemeClr val="bg1"/>
                </a:solidFill>
              </a:defRPr>
            </a:lvl2pPr>
            <a:lvl3pPr marL="1828709" indent="0" algn="r">
              <a:buNone/>
              <a:defRPr sz="3600">
                <a:solidFill>
                  <a:schemeClr val="bg1"/>
                </a:solidFill>
              </a:defRPr>
            </a:lvl3pPr>
            <a:lvl4pPr marL="2743063" indent="0" algn="r">
              <a:buNone/>
              <a:defRPr sz="3600">
                <a:solidFill>
                  <a:schemeClr val="bg1"/>
                </a:solidFill>
              </a:defRPr>
            </a:lvl4pPr>
            <a:lvl5pPr marL="3657417" indent="0" algn="r">
              <a:buNone/>
              <a:defRPr sz="3600">
                <a:solidFill>
                  <a:schemeClr val="bg1"/>
                </a:solidFill>
              </a:defRPr>
            </a:lvl5pPr>
          </a:lstStyle>
          <a:p>
            <a:pPr lvl="0"/>
            <a:r>
              <a:rPr lang="en-US" err="1"/>
              <a:t>Firstname</a:t>
            </a:r>
            <a:r>
              <a:rPr lang="en-US"/>
              <a:t> </a:t>
            </a:r>
            <a:r>
              <a:rPr lang="en-US" err="1"/>
              <a:t>Lastname</a:t>
            </a:r>
            <a:endParaRPr lang="en-GB"/>
          </a:p>
        </p:txBody>
      </p:sp>
      <p:sp>
        <p:nvSpPr>
          <p:cNvPr id="2" name="Slide Number Placeholder 5">
            <a:extLst>
              <a:ext uri="{FF2B5EF4-FFF2-40B4-BE49-F238E27FC236}">
                <a16:creationId xmlns:a16="http://schemas.microsoft.com/office/drawing/2014/main" id="{680AE5DF-FFCC-F56A-EF57-83F033FABBC2}"/>
              </a:ext>
            </a:extLst>
          </p:cNvPr>
          <p:cNvSpPr>
            <a:spLocks noGrp="1"/>
          </p:cNvSpPr>
          <p:nvPr>
            <p:ph type="sldNum" sz="quarter" idx="4"/>
          </p:nvPr>
        </p:nvSpPr>
        <p:spPr>
          <a:xfrm>
            <a:off x="18284357" y="13009226"/>
            <a:ext cx="5486043" cy="595958"/>
          </a:xfrm>
          <a:prstGeom prst="rect">
            <a:avLst/>
          </a:prstGeom>
        </p:spPr>
        <p:txBody>
          <a:bodyPr vert="horz" lIns="91440" tIns="45720" rIns="91440" bIns="45720" rtlCol="0" anchor="ctr">
            <a:noAutofit/>
          </a:bodyPr>
          <a:lstStyle>
            <a:lvl1pPr algn="r">
              <a:defRPr sz="2400">
                <a:solidFill>
                  <a:schemeClr val="tx1"/>
                </a:solidFill>
                <a:latin typeface="Arial" panose="020B0604020202020204" pitchFamily="34" charset="0"/>
                <a:cs typeface="Arial" panose="020B0604020202020204" pitchFamily="34" charset="0"/>
              </a:defRPr>
            </a:lvl1pPr>
          </a:lstStyle>
          <a:p>
            <a:fld id="{3FCC3E9D-3B6B-704F-BBBD-DC5D892D6749}" type="slidenum">
              <a:rPr lang="en-GB" smtClean="0"/>
              <a:pPr/>
              <a:t>‹#›</a:t>
            </a:fld>
            <a:endParaRPr lang="en-GB"/>
          </a:p>
        </p:txBody>
      </p:sp>
    </p:spTree>
    <p:extLst>
      <p:ext uri="{BB962C8B-B14F-4D97-AF65-F5344CB8AC3E}">
        <p14:creationId xmlns:p14="http://schemas.microsoft.com/office/powerpoint/2010/main" val="45090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DPS-100%-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18979DE-2FD0-DC41-9046-2B8DA5C41832}"/>
              </a:ext>
            </a:extLst>
          </p:cNvPr>
          <p:cNvSpPr>
            <a:spLocks noGrp="1"/>
          </p:cNvSpPr>
          <p:nvPr>
            <p:ph type="pic" sz="quarter" idx="10"/>
          </p:nvPr>
        </p:nvSpPr>
        <p:spPr>
          <a:xfrm>
            <a:off x="0" y="0"/>
            <a:ext cx="24382413" cy="13716000"/>
          </a:xfrm>
        </p:spPr>
        <p:txBody>
          <a:bodyPr/>
          <a:lstStyle/>
          <a:p>
            <a:endParaRPr lang="en-GB"/>
          </a:p>
        </p:txBody>
      </p:sp>
      <p:sp>
        <p:nvSpPr>
          <p:cNvPr id="2" name="Slide Number Placeholder 5">
            <a:extLst>
              <a:ext uri="{FF2B5EF4-FFF2-40B4-BE49-F238E27FC236}">
                <a16:creationId xmlns:a16="http://schemas.microsoft.com/office/drawing/2014/main" id="{865A963A-AEFD-E536-1B32-F7835358CF83}"/>
              </a:ext>
            </a:extLst>
          </p:cNvPr>
          <p:cNvSpPr txBox="1">
            <a:spLocks/>
          </p:cNvSpPr>
          <p:nvPr userDrawn="1"/>
        </p:nvSpPr>
        <p:spPr>
          <a:xfrm>
            <a:off x="18284357" y="13009226"/>
            <a:ext cx="5486043" cy="595958"/>
          </a:xfrm>
          <a:prstGeom prst="rect">
            <a:avLst/>
          </a:prstGeom>
        </p:spPr>
        <p:txBody>
          <a:bodyPr vert="horz" lIns="91440" tIns="45720" rIns="91440" bIns="45720" rtlCol="0" anchor="ctr"/>
          <a:lstStyle>
            <a:defPPr>
              <a:defRPr lang="en-US"/>
            </a:defPPr>
            <a:lvl1pPr marL="0" algn="r" defTabSz="1828709" rtl="0" eaLnBrk="1" latinLnBrk="0" hangingPunct="1">
              <a:defRPr sz="2400" kern="1200">
                <a:solidFill>
                  <a:schemeClr val="tx1"/>
                </a:solidFill>
                <a:latin typeface="Arial" panose="020B0604020202020204" pitchFamily="34" charset="0"/>
                <a:ea typeface="+mn-ea"/>
                <a:cs typeface="Arial" panose="020B0604020202020204" pitchFamily="34" charset="0"/>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a:lstStyle>
          <a:p>
            <a:fld id="{3FCC3E9D-3B6B-704F-BBBD-DC5D892D6749}" type="slidenum">
              <a:rPr lang="en-GB" smtClean="0"/>
              <a:pPr/>
              <a:t>‹#›</a:t>
            </a:fld>
            <a:endParaRPr lang="en-GB"/>
          </a:p>
        </p:txBody>
      </p:sp>
    </p:spTree>
    <p:extLst>
      <p:ext uri="{BB962C8B-B14F-4D97-AF65-F5344CB8AC3E}">
        <p14:creationId xmlns:p14="http://schemas.microsoft.com/office/powerpoint/2010/main" val="2107553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DPS-Section-Header-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518979DE-2FD0-DC41-9046-2B8DA5C41832}"/>
              </a:ext>
            </a:extLst>
          </p:cNvPr>
          <p:cNvSpPr>
            <a:spLocks noGrp="1"/>
          </p:cNvSpPr>
          <p:nvPr>
            <p:ph type="pic" sz="quarter" idx="10"/>
          </p:nvPr>
        </p:nvSpPr>
        <p:spPr>
          <a:xfrm>
            <a:off x="8543925" y="0"/>
            <a:ext cx="15838488" cy="13716000"/>
          </a:xfrm>
        </p:spPr>
        <p:txBody>
          <a:bodyPr/>
          <a:lstStyle/>
          <a:p>
            <a:endParaRPr lang="en-GB"/>
          </a:p>
        </p:txBody>
      </p:sp>
      <p:pic>
        <p:nvPicPr>
          <p:cNvPr id="4" name="Picture 3" descr="A picture containing screenshot, circle&#10;&#10;Description automatically generated">
            <a:extLst>
              <a:ext uri="{FF2B5EF4-FFF2-40B4-BE49-F238E27FC236}">
                <a16:creationId xmlns:a16="http://schemas.microsoft.com/office/drawing/2014/main" id="{55668B01-99FB-E562-0888-FD0DCA6E4946}"/>
              </a:ext>
            </a:extLst>
          </p:cNvPr>
          <p:cNvPicPr>
            <a:picLocks noChangeAspect="1"/>
          </p:cNvPicPr>
          <p:nvPr userDrawn="1"/>
        </p:nvPicPr>
        <p:blipFill>
          <a:blip r:embed="rId2"/>
          <a:stretch>
            <a:fillRect/>
          </a:stretch>
        </p:blipFill>
        <p:spPr>
          <a:xfrm>
            <a:off x="10485" y="0"/>
            <a:ext cx="24539080" cy="13816013"/>
          </a:xfrm>
          <a:prstGeom prst="rect">
            <a:avLst/>
          </a:prstGeom>
        </p:spPr>
      </p:pic>
      <p:sp>
        <p:nvSpPr>
          <p:cNvPr id="3" name="Text Placeholder 2">
            <a:extLst>
              <a:ext uri="{FF2B5EF4-FFF2-40B4-BE49-F238E27FC236}">
                <a16:creationId xmlns:a16="http://schemas.microsoft.com/office/drawing/2014/main" id="{F1768FD7-24DC-5A42-AEBC-B0E06DEA295D}"/>
              </a:ext>
            </a:extLst>
          </p:cNvPr>
          <p:cNvSpPr>
            <a:spLocks noGrp="1"/>
          </p:cNvSpPr>
          <p:nvPr>
            <p:ph type="body" sz="quarter" idx="11" hasCustomPrompt="1"/>
          </p:nvPr>
        </p:nvSpPr>
        <p:spPr>
          <a:xfrm>
            <a:off x="1771649" y="3351213"/>
            <a:ext cx="7758114" cy="7013574"/>
          </a:xfrm>
          <a:solidFill>
            <a:schemeClr val="bg1"/>
          </a:solidFill>
        </p:spPr>
        <p:txBody>
          <a:bodyPr>
            <a:noAutofit/>
          </a:bodyPr>
          <a:lstStyle>
            <a:lvl1pPr marL="0" indent="0" algn="l">
              <a:buNone/>
              <a:defRPr sz="5600"/>
            </a:lvl1pPr>
            <a:lvl2pPr marL="12700" indent="0" algn="l">
              <a:buNone/>
              <a:tabLst/>
              <a:defRPr sz="5600"/>
            </a:lvl2pPr>
            <a:lvl3pPr marL="1828709" indent="0" algn="l">
              <a:buNone/>
              <a:defRPr sz="5600"/>
            </a:lvl3pPr>
            <a:lvl4pPr marL="2743063" indent="0" algn="l">
              <a:buNone/>
              <a:defRPr sz="5600"/>
            </a:lvl4pPr>
            <a:lvl5pPr marL="3657417" indent="0" algn="l">
              <a:buNone/>
              <a:defRPr sz="5600"/>
            </a:lvl5pPr>
          </a:lstStyle>
          <a:p>
            <a:pPr lvl="1"/>
            <a:r>
              <a:rPr lang="en-US"/>
              <a:t>Text over image</a:t>
            </a:r>
            <a:endParaRPr lang="en-GB"/>
          </a:p>
        </p:txBody>
      </p:sp>
    </p:spTree>
    <p:extLst>
      <p:ext uri="{BB962C8B-B14F-4D97-AF65-F5344CB8AC3E}">
        <p14:creationId xmlns:p14="http://schemas.microsoft.com/office/powerpoint/2010/main" val="3382779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DPS-Section-Header-No-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1768FD7-24DC-5A42-AEBC-B0E06DEA295D}"/>
              </a:ext>
            </a:extLst>
          </p:cNvPr>
          <p:cNvSpPr>
            <a:spLocks noGrp="1"/>
          </p:cNvSpPr>
          <p:nvPr>
            <p:ph type="body" sz="quarter" idx="11" hasCustomPrompt="1"/>
          </p:nvPr>
        </p:nvSpPr>
        <p:spPr>
          <a:xfrm>
            <a:off x="1771649" y="3351213"/>
            <a:ext cx="7758114" cy="7013574"/>
          </a:xfrm>
          <a:solidFill>
            <a:schemeClr val="bg1"/>
          </a:solidFill>
        </p:spPr>
        <p:txBody>
          <a:bodyPr>
            <a:noAutofit/>
          </a:bodyPr>
          <a:lstStyle>
            <a:lvl1pPr marL="0" indent="0" algn="l">
              <a:buNone/>
              <a:defRPr sz="5600"/>
            </a:lvl1pPr>
            <a:lvl2pPr marL="12700" indent="0" algn="l">
              <a:buNone/>
              <a:tabLst/>
              <a:defRPr sz="5600"/>
            </a:lvl2pPr>
            <a:lvl3pPr marL="1828709" indent="0" algn="l">
              <a:buNone/>
              <a:defRPr sz="5600"/>
            </a:lvl3pPr>
            <a:lvl4pPr marL="2743063" indent="0" algn="l">
              <a:buNone/>
              <a:defRPr sz="5600"/>
            </a:lvl4pPr>
            <a:lvl5pPr marL="3657417" indent="0" algn="l">
              <a:buNone/>
              <a:defRPr sz="5600"/>
            </a:lvl5pPr>
          </a:lstStyle>
          <a:p>
            <a:pPr lvl="1"/>
            <a:r>
              <a:rPr lang="en-US"/>
              <a:t>Text over image</a:t>
            </a:r>
            <a:endParaRPr lang="en-GB"/>
          </a:p>
        </p:txBody>
      </p:sp>
    </p:spTree>
    <p:extLst>
      <p:ext uri="{BB962C8B-B14F-4D97-AF65-F5344CB8AC3E}">
        <p14:creationId xmlns:p14="http://schemas.microsoft.com/office/powerpoint/2010/main" val="2074505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DPS-Title-Cov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3A77660-E3DE-8B42-B341-B563D1A341ED}"/>
              </a:ext>
            </a:extLst>
          </p:cNvPr>
          <p:cNvSpPr>
            <a:spLocks noGrp="1"/>
          </p:cNvSpPr>
          <p:nvPr>
            <p:ph type="title" hasCustomPrompt="1"/>
          </p:nvPr>
        </p:nvSpPr>
        <p:spPr>
          <a:xfrm>
            <a:off x="1079078" y="4107937"/>
            <a:ext cx="13236997" cy="5085780"/>
          </a:xfrm>
        </p:spPr>
        <p:txBody>
          <a:bodyPr anchor="ctr">
            <a:noAutofit/>
          </a:bodyPr>
          <a:lstStyle>
            <a:lvl1pPr marL="0" marR="0" indent="0" algn="l" defTabSz="1828709" rtl="0" eaLnBrk="1" fontAlgn="auto" latinLnBrk="0" hangingPunct="1">
              <a:lnSpc>
                <a:spcPct val="90000"/>
              </a:lnSpc>
              <a:spcBef>
                <a:spcPct val="0"/>
              </a:spcBef>
              <a:spcAft>
                <a:spcPts val="0"/>
              </a:spcAft>
              <a:buClrTx/>
              <a:buSzTx/>
              <a:buFontTx/>
              <a:buNone/>
              <a:tabLst/>
              <a:defRPr sz="8000" b="1" i="0">
                <a:solidFill>
                  <a:srgbClr val="00313F"/>
                </a:solidFill>
                <a:latin typeface="Arial" panose="020B0604020202020204" pitchFamily="34" charset="0"/>
                <a:cs typeface="Arial" panose="020B0604020202020204" pitchFamily="34" charset="0"/>
              </a:defRPr>
            </a:lvl1pPr>
          </a:lstStyle>
          <a:p>
            <a:pPr marL="0" marR="0" lvl="0" indent="0" algn="l" defTabSz="1828709" rtl="0" eaLnBrk="1" fontAlgn="auto" latinLnBrk="0" hangingPunct="1">
              <a:lnSpc>
                <a:spcPct val="90000"/>
              </a:lnSpc>
              <a:spcBef>
                <a:spcPct val="0"/>
              </a:spcBef>
              <a:spcAft>
                <a:spcPts val="0"/>
              </a:spcAft>
              <a:buClrTx/>
              <a:buSzTx/>
              <a:buFontTx/>
              <a:buNone/>
              <a:tabLst/>
              <a:defRPr/>
            </a:pPr>
            <a:r>
              <a:rPr lang="en-US"/>
              <a:t>Welsh slide title</a:t>
            </a:r>
            <a:br>
              <a:rPr lang="en-US"/>
            </a:br>
            <a:br>
              <a:rPr lang="en-US"/>
            </a:br>
            <a:r>
              <a:rPr lang="en-US">
                <a:solidFill>
                  <a:schemeClr val="bg2"/>
                </a:solidFill>
              </a:rPr>
              <a:t>English slide title</a:t>
            </a:r>
            <a:endParaRPr lang="en-US"/>
          </a:p>
        </p:txBody>
      </p:sp>
      <p:sp>
        <p:nvSpPr>
          <p:cNvPr id="4" name="Picture Placeholder 3">
            <a:extLst>
              <a:ext uri="{FF2B5EF4-FFF2-40B4-BE49-F238E27FC236}">
                <a16:creationId xmlns:a16="http://schemas.microsoft.com/office/drawing/2014/main" id="{562AF736-7584-E16C-5B56-56CFBA352712}"/>
              </a:ext>
            </a:extLst>
          </p:cNvPr>
          <p:cNvSpPr>
            <a:spLocks noGrp="1"/>
          </p:cNvSpPr>
          <p:nvPr>
            <p:ph type="pic" sz="quarter" idx="10"/>
          </p:nvPr>
        </p:nvSpPr>
        <p:spPr>
          <a:xfrm>
            <a:off x="17916526" y="2914650"/>
            <a:ext cx="4443412" cy="4443412"/>
          </a:xfrm>
          <a:prstGeom prst="ellipse">
            <a:avLst/>
          </a:prstGeom>
          <a:ln w="152400">
            <a:solidFill>
              <a:srgbClr val="7FFFD6"/>
            </a:solidFill>
          </a:ln>
        </p:spPr>
        <p:txBody>
          <a:bodyPr/>
          <a:lstStyle/>
          <a:p>
            <a:endParaRPr lang="en-GB"/>
          </a:p>
        </p:txBody>
      </p:sp>
      <p:sp>
        <p:nvSpPr>
          <p:cNvPr id="6" name="Text Placeholder 5">
            <a:extLst>
              <a:ext uri="{FF2B5EF4-FFF2-40B4-BE49-F238E27FC236}">
                <a16:creationId xmlns:a16="http://schemas.microsoft.com/office/drawing/2014/main" id="{76775831-A7A0-B6FA-E4A9-810715FF37A9}"/>
              </a:ext>
            </a:extLst>
          </p:cNvPr>
          <p:cNvSpPr>
            <a:spLocks noGrp="1"/>
          </p:cNvSpPr>
          <p:nvPr>
            <p:ph type="body" sz="quarter" idx="11" hasCustomPrompt="1"/>
          </p:nvPr>
        </p:nvSpPr>
        <p:spPr>
          <a:xfrm>
            <a:off x="17302163" y="7772400"/>
            <a:ext cx="5743575" cy="3429000"/>
          </a:xfrm>
        </p:spPr>
        <p:txBody>
          <a:bodyPr anchor="t"/>
          <a:lstStyle>
            <a:lvl1pPr marL="0" indent="0" algn="ctr">
              <a:lnSpc>
                <a:spcPct val="100000"/>
              </a:lnSpc>
              <a:spcBef>
                <a:spcPts val="200"/>
              </a:spcBef>
              <a:spcAft>
                <a:spcPts val="0"/>
              </a:spcAft>
              <a:buNone/>
              <a:defRPr sz="3200" b="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err="1"/>
              <a:t>Firstname</a:t>
            </a:r>
            <a:r>
              <a:rPr lang="en-GB"/>
              <a:t> </a:t>
            </a:r>
            <a:r>
              <a:rPr lang="en-GB" err="1"/>
              <a:t>Lastname</a:t>
            </a:r>
            <a:endParaRPr lang="en-GB"/>
          </a:p>
          <a:p>
            <a:pPr lvl="0"/>
            <a:r>
              <a:rPr lang="en-GB" err="1"/>
              <a:t>Teitl</a:t>
            </a:r>
            <a:r>
              <a:rPr lang="en-GB"/>
              <a:t> </a:t>
            </a:r>
            <a:r>
              <a:rPr lang="en-GB" err="1"/>
              <a:t>swydd</a:t>
            </a:r>
            <a:endParaRPr lang="en-GB"/>
          </a:p>
          <a:p>
            <a:pPr lvl="0"/>
            <a:r>
              <a:rPr lang="en-GB"/>
              <a:t>Job title</a:t>
            </a:r>
          </a:p>
          <a:p>
            <a:pPr lvl="0"/>
            <a:endParaRPr lang="en-GB"/>
          </a:p>
          <a:p>
            <a:pPr lvl="0"/>
            <a:r>
              <a:rPr lang="en-GB" err="1"/>
              <a:t>Ebost</a:t>
            </a:r>
            <a:r>
              <a:rPr lang="en-GB"/>
              <a:t> / Email:</a:t>
            </a:r>
          </a:p>
          <a:p>
            <a:pPr lvl="0"/>
            <a:r>
              <a:rPr lang="en-GB"/>
              <a:t>Twitter: </a:t>
            </a:r>
          </a:p>
        </p:txBody>
      </p:sp>
    </p:spTree>
    <p:extLst>
      <p:ext uri="{BB962C8B-B14F-4D97-AF65-F5344CB8AC3E}">
        <p14:creationId xmlns:p14="http://schemas.microsoft.com/office/powerpoint/2010/main" val="1919352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DPS-Outr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83B12D99-4F66-3946-B713-3ADCD302B740}"/>
              </a:ext>
            </a:extLst>
          </p:cNvPr>
          <p:cNvSpPr>
            <a:spLocks noGrp="1"/>
          </p:cNvSpPr>
          <p:nvPr>
            <p:ph type="title" hasCustomPrompt="1"/>
          </p:nvPr>
        </p:nvSpPr>
        <p:spPr>
          <a:xfrm>
            <a:off x="13128714" y="4552545"/>
            <a:ext cx="7173824" cy="4610910"/>
          </a:xfrm>
          <a:prstGeom prst="rect">
            <a:avLst/>
          </a:prstGeom>
        </p:spPr>
        <p:txBody>
          <a:bodyPr vert="horz" lIns="91440" tIns="45720" rIns="91440" bIns="45720" rtlCol="0" anchor="ctr">
            <a:noAutofit/>
          </a:bodyPr>
          <a:lstStyle>
            <a:lvl1pPr algn="ctr">
              <a:lnSpc>
                <a:spcPct val="150000"/>
              </a:lnSpc>
              <a:spcBef>
                <a:spcPts val="2000"/>
              </a:spcBef>
              <a:spcAft>
                <a:spcPts val="2000"/>
              </a:spcAft>
              <a:defRPr sz="6000">
                <a:solidFill>
                  <a:schemeClr val="tx1"/>
                </a:solidFill>
              </a:defRPr>
            </a:lvl1pPr>
          </a:lstStyle>
          <a:p>
            <a:r>
              <a:rPr lang="en-US" err="1"/>
              <a:t>Diolch</a:t>
            </a:r>
            <a:r>
              <a:rPr lang="en-US"/>
              <a:t> </a:t>
            </a:r>
            <a:r>
              <a:rPr lang="en-US" err="1"/>
              <a:t>yn</a:t>
            </a:r>
            <a:r>
              <a:rPr lang="en-US"/>
              <a:t> </a:t>
            </a:r>
            <a:r>
              <a:rPr lang="en-US" err="1"/>
              <a:t>fawr</a:t>
            </a:r>
            <a:r>
              <a:rPr lang="en-US"/>
              <a:t>.</a:t>
            </a:r>
            <a:br>
              <a:rPr lang="en-US"/>
            </a:br>
            <a:r>
              <a:rPr lang="en-US"/>
              <a:t>Thank you.</a:t>
            </a:r>
          </a:p>
        </p:txBody>
      </p:sp>
      <p:sp>
        <p:nvSpPr>
          <p:cNvPr id="5" name="Text Placeholder 4">
            <a:extLst>
              <a:ext uri="{FF2B5EF4-FFF2-40B4-BE49-F238E27FC236}">
                <a16:creationId xmlns:a16="http://schemas.microsoft.com/office/drawing/2014/main" id="{E0FA5FB4-E14F-B745-B141-DC479569CF9A}"/>
              </a:ext>
            </a:extLst>
          </p:cNvPr>
          <p:cNvSpPr>
            <a:spLocks noGrp="1"/>
          </p:cNvSpPr>
          <p:nvPr>
            <p:ph type="body" sz="quarter" idx="12" hasCustomPrompt="1"/>
          </p:nvPr>
        </p:nvSpPr>
        <p:spPr>
          <a:xfrm>
            <a:off x="1028700" y="7461436"/>
            <a:ext cx="9572626" cy="5425889"/>
          </a:xfrm>
        </p:spPr>
        <p:txBody>
          <a:bodyPr>
            <a:noAutofit/>
          </a:bodyPr>
          <a:lstStyle>
            <a:lvl1pPr marL="0" indent="0" algn="l">
              <a:buNone/>
              <a:defRPr>
                <a:solidFill>
                  <a:schemeClr val="bg1"/>
                </a:solidFill>
              </a:defRPr>
            </a:lvl1pPr>
            <a:lvl2pPr marL="914354" indent="0" algn="l">
              <a:buNone/>
              <a:defRPr>
                <a:solidFill>
                  <a:schemeClr val="bg1"/>
                </a:solidFill>
              </a:defRPr>
            </a:lvl2pPr>
            <a:lvl3pPr marL="1828709" indent="0" algn="l">
              <a:buNone/>
              <a:defRPr>
                <a:solidFill>
                  <a:schemeClr val="bg1"/>
                </a:solidFill>
              </a:defRPr>
            </a:lvl3pPr>
            <a:lvl4pPr marL="2743063" indent="0" algn="l">
              <a:buNone/>
              <a:defRPr>
                <a:solidFill>
                  <a:schemeClr val="bg1"/>
                </a:solidFill>
              </a:defRPr>
            </a:lvl4pPr>
            <a:lvl5pPr marL="3657417" indent="0" algn="l">
              <a:buNone/>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931316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28837" y="706774"/>
            <a:ext cx="21641562" cy="862112"/>
          </a:xfrm>
          <a:prstGeom prst="rect">
            <a:avLst/>
          </a:prstGeom>
        </p:spPr>
        <p:txBody>
          <a:bodyPr vert="horz" lIns="91440" tIns="45720" rIns="91440" bIns="45720" rtlCol="0" anchor="ctr">
            <a:noAutofit/>
          </a:bodyPr>
          <a:lstStyle/>
          <a:p>
            <a:r>
              <a:rPr lang="en-US"/>
              <a:t>Welsh slide or section title | English slide or section title</a:t>
            </a:r>
          </a:p>
        </p:txBody>
      </p:sp>
      <p:sp>
        <p:nvSpPr>
          <p:cNvPr id="3" name="Text Placeholder 2"/>
          <p:cNvSpPr>
            <a:spLocks noGrp="1"/>
          </p:cNvSpPr>
          <p:nvPr>
            <p:ph type="body" idx="1"/>
          </p:nvPr>
        </p:nvSpPr>
        <p:spPr>
          <a:xfrm>
            <a:off x="2128836" y="2313992"/>
            <a:ext cx="21641563" cy="10039934"/>
          </a:xfrm>
          <a:prstGeom prst="rect">
            <a:avLst/>
          </a:prstGeom>
        </p:spPr>
        <p:txBody>
          <a:bodyPr vert="horz" lIns="91440" tIns="45720" rIns="91440" bIns="45720" rtlCol="0" anchor="ctr">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18284357" y="13009226"/>
            <a:ext cx="5486043" cy="595958"/>
          </a:xfrm>
          <a:prstGeom prst="rect">
            <a:avLst/>
          </a:prstGeom>
        </p:spPr>
        <p:txBody>
          <a:bodyPr vert="horz" lIns="91440" tIns="45720" rIns="91440" bIns="45720" rtlCol="0" anchor="ctr">
            <a:noAutofit/>
          </a:bodyPr>
          <a:lstStyle>
            <a:lvl1pPr algn="r">
              <a:defRPr sz="2400">
                <a:solidFill>
                  <a:schemeClr val="tx1"/>
                </a:solidFill>
                <a:latin typeface="Arial" panose="020B0604020202020204" pitchFamily="34" charset="0"/>
                <a:cs typeface="Arial" panose="020B0604020202020204" pitchFamily="34" charset="0"/>
              </a:defRPr>
            </a:lvl1pPr>
          </a:lstStyle>
          <a:p>
            <a:fld id="{3FCC3E9D-3B6B-704F-BBBD-DC5D892D6749}" type="slidenum">
              <a:rPr lang="en-GB" smtClean="0"/>
              <a:pPr/>
              <a:t>‹#›</a:t>
            </a:fld>
            <a:endParaRPr lang="en-GB"/>
          </a:p>
        </p:txBody>
      </p:sp>
    </p:spTree>
    <p:extLst>
      <p:ext uri="{BB962C8B-B14F-4D97-AF65-F5344CB8AC3E}">
        <p14:creationId xmlns:p14="http://schemas.microsoft.com/office/powerpoint/2010/main" val="2909029131"/>
      </p:ext>
    </p:extLst>
  </p:cSld>
  <p:clrMap bg1="lt1" tx1="dk1" bg2="lt2" tx2="dk2" accent1="accent1" accent2="accent2" accent3="accent3" accent4="accent4" accent5="accent5" accent6="accent6" hlink="hlink" folHlink="folHlink"/>
  <p:sldLayoutIdLst>
    <p:sldLayoutId id="2147483692" r:id="rId1"/>
    <p:sldLayoutId id="2147483695" r:id="rId2"/>
    <p:sldLayoutId id="2147483674" r:id="rId3"/>
    <p:sldLayoutId id="2147483691" r:id="rId4"/>
    <p:sldLayoutId id="2147483680" r:id="rId5"/>
    <p:sldLayoutId id="2147483681" r:id="rId6"/>
    <p:sldLayoutId id="2147483694" r:id="rId7"/>
    <p:sldLayoutId id="2147483663" r:id="rId8"/>
    <p:sldLayoutId id="2147483678" r:id="rId9"/>
    <p:sldLayoutId id="2147483693" r:id="rId10"/>
  </p:sldLayoutIdLst>
  <p:hf hdr="0" ftr="0" dt="0"/>
  <p:txStyles>
    <p:titleStyle>
      <a:lvl1pPr algn="l" defTabSz="1828709" rtl="0" eaLnBrk="1" latinLnBrk="0" hangingPunct="1">
        <a:lnSpc>
          <a:spcPct val="90000"/>
        </a:lnSpc>
        <a:spcBef>
          <a:spcPct val="0"/>
        </a:spcBef>
        <a:buNone/>
        <a:defRPr sz="3200" b="1" i="0" kern="1200">
          <a:solidFill>
            <a:srgbClr val="3E3735"/>
          </a:solidFill>
          <a:latin typeface="Arial" panose="020B0604020202020204" pitchFamily="34" charset="0"/>
          <a:ea typeface="+mj-ea"/>
          <a:cs typeface="Arial" panose="020B0604020202020204" pitchFamily="34" charset="0"/>
        </a:defRPr>
      </a:lvl1pPr>
    </p:titleStyle>
    <p:bodyStyle>
      <a:lvl1pPr marL="457177" indent="-457177" algn="l" defTabSz="1828709" rtl="0" eaLnBrk="1" latinLnBrk="0" hangingPunct="1">
        <a:lnSpc>
          <a:spcPct val="90000"/>
        </a:lnSpc>
        <a:spcBef>
          <a:spcPts val="2000"/>
        </a:spcBef>
        <a:spcAft>
          <a:spcPts val="1000"/>
        </a:spcAft>
        <a:buFont typeface="Arial" panose="020B0604020202020204" pitchFamily="34" charset="0"/>
        <a:buChar char="•"/>
        <a:defRPr sz="5600" b="0" i="0" kern="1200">
          <a:solidFill>
            <a:schemeClr val="tx1"/>
          </a:solidFill>
          <a:latin typeface="Arial" panose="020B0604020202020204" pitchFamily="34" charset="0"/>
          <a:ea typeface="+mn-ea"/>
          <a:cs typeface="Arial" panose="020B0604020202020204" pitchFamily="34" charset="0"/>
        </a:defRPr>
      </a:lvl1pPr>
      <a:lvl2pPr marL="1371531" indent="-457177" algn="l" defTabSz="1828709" rtl="0" eaLnBrk="1" latinLnBrk="0" hangingPunct="1">
        <a:lnSpc>
          <a:spcPct val="90000"/>
        </a:lnSpc>
        <a:spcBef>
          <a:spcPts val="1000"/>
        </a:spcBef>
        <a:spcAft>
          <a:spcPts val="1000"/>
        </a:spcAft>
        <a:buFont typeface="Arial" panose="020B0604020202020204" pitchFamily="34" charset="0"/>
        <a:buChar char="•"/>
        <a:defRPr sz="4800" b="0" i="0" kern="1200">
          <a:solidFill>
            <a:schemeClr val="tx1"/>
          </a:solidFill>
          <a:latin typeface="Arial" panose="020B0604020202020204" pitchFamily="34" charset="0"/>
          <a:ea typeface="+mn-ea"/>
          <a:cs typeface="Arial" panose="020B0604020202020204" pitchFamily="34" charset="0"/>
        </a:defRPr>
      </a:lvl2pPr>
      <a:lvl3pPr marL="2285886" indent="-457177" algn="l" defTabSz="1828709" rtl="0" eaLnBrk="1" latinLnBrk="0" hangingPunct="1">
        <a:lnSpc>
          <a:spcPct val="90000"/>
        </a:lnSpc>
        <a:spcBef>
          <a:spcPts val="1000"/>
        </a:spcBef>
        <a:spcAft>
          <a:spcPts val="1000"/>
        </a:spcAft>
        <a:buFont typeface="Arial" panose="020B0604020202020204" pitchFamily="34" charset="0"/>
        <a:buChar char="•"/>
        <a:defRPr sz="4000" b="0" i="0" kern="1200">
          <a:solidFill>
            <a:schemeClr val="tx1"/>
          </a:solidFill>
          <a:latin typeface="Arial" panose="020B0604020202020204" pitchFamily="34" charset="0"/>
          <a:ea typeface="+mn-ea"/>
          <a:cs typeface="Arial" panose="020B0604020202020204" pitchFamily="34" charset="0"/>
        </a:defRPr>
      </a:lvl3pPr>
      <a:lvl4pPr marL="3200240" indent="-457177" algn="l" defTabSz="1828709" rtl="0" eaLnBrk="1" latinLnBrk="0" hangingPunct="1">
        <a:lnSpc>
          <a:spcPct val="90000"/>
        </a:lnSpc>
        <a:spcBef>
          <a:spcPts val="1000"/>
        </a:spcBef>
        <a:spcAft>
          <a:spcPts val="1000"/>
        </a:spcAft>
        <a:buFont typeface="Arial" panose="020B0604020202020204" pitchFamily="34" charset="0"/>
        <a:buChar char="•"/>
        <a:defRPr sz="3600" b="0" i="0" kern="1200">
          <a:solidFill>
            <a:schemeClr val="tx1"/>
          </a:solidFill>
          <a:latin typeface="Arial" panose="020B0604020202020204" pitchFamily="34" charset="0"/>
          <a:ea typeface="+mn-ea"/>
          <a:cs typeface="Arial" panose="020B0604020202020204" pitchFamily="34" charset="0"/>
        </a:defRPr>
      </a:lvl4pPr>
      <a:lvl5pPr marL="4114594" indent="-457177" algn="l" defTabSz="1828709" rtl="0" eaLnBrk="1" latinLnBrk="0" hangingPunct="1">
        <a:lnSpc>
          <a:spcPct val="90000"/>
        </a:lnSpc>
        <a:spcBef>
          <a:spcPts val="1000"/>
        </a:spcBef>
        <a:spcAft>
          <a:spcPts val="1000"/>
        </a:spcAft>
        <a:buFont typeface="Arial" panose="020B0604020202020204" pitchFamily="34" charset="0"/>
        <a:buChar char="•"/>
        <a:defRPr sz="3600" b="0" i="0" kern="1200">
          <a:solidFill>
            <a:schemeClr val="tx1"/>
          </a:solidFill>
          <a:latin typeface="Arial" panose="020B0604020202020204" pitchFamily="34" charset="0"/>
          <a:ea typeface="+mn-ea"/>
          <a:cs typeface="Arial" panose="020B0604020202020204" pitchFamily="34" charset="0"/>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709" rtl="0" eaLnBrk="1" latinLnBrk="0" hangingPunct="1">
        <a:defRPr sz="3600" kern="1200">
          <a:solidFill>
            <a:schemeClr val="tx1"/>
          </a:solidFill>
          <a:latin typeface="+mn-lt"/>
          <a:ea typeface="+mn-ea"/>
          <a:cs typeface="+mn-cs"/>
        </a:defRPr>
      </a:lvl1pPr>
      <a:lvl2pPr marL="914354" algn="l" defTabSz="1828709" rtl="0" eaLnBrk="1" latinLnBrk="0" hangingPunct="1">
        <a:defRPr sz="3600" kern="1200">
          <a:solidFill>
            <a:schemeClr val="tx1"/>
          </a:solidFill>
          <a:latin typeface="+mn-lt"/>
          <a:ea typeface="+mn-ea"/>
          <a:cs typeface="+mn-cs"/>
        </a:defRPr>
      </a:lvl2pPr>
      <a:lvl3pPr marL="1828709" algn="l" defTabSz="1828709" rtl="0" eaLnBrk="1" latinLnBrk="0" hangingPunct="1">
        <a:defRPr sz="3600" kern="1200">
          <a:solidFill>
            <a:schemeClr val="tx1"/>
          </a:solidFill>
          <a:latin typeface="+mn-lt"/>
          <a:ea typeface="+mn-ea"/>
          <a:cs typeface="+mn-cs"/>
        </a:defRPr>
      </a:lvl3pPr>
      <a:lvl4pPr marL="2743063" algn="l" defTabSz="1828709" rtl="0" eaLnBrk="1" latinLnBrk="0" hangingPunct="1">
        <a:defRPr sz="3600" kern="1200">
          <a:solidFill>
            <a:schemeClr val="tx1"/>
          </a:solidFill>
          <a:latin typeface="+mn-lt"/>
          <a:ea typeface="+mn-ea"/>
          <a:cs typeface="+mn-cs"/>
        </a:defRPr>
      </a:lvl4pPr>
      <a:lvl5pPr marL="3657417" algn="l" defTabSz="1828709" rtl="0" eaLnBrk="1" latinLnBrk="0" hangingPunct="1">
        <a:defRPr sz="3600" kern="1200">
          <a:solidFill>
            <a:schemeClr val="tx1"/>
          </a:solidFill>
          <a:latin typeface="+mn-lt"/>
          <a:ea typeface="+mn-ea"/>
          <a:cs typeface="+mn-cs"/>
        </a:defRPr>
      </a:lvl5pPr>
      <a:lvl6pPr marL="4571771" algn="l" defTabSz="1828709" rtl="0" eaLnBrk="1" latinLnBrk="0" hangingPunct="1">
        <a:defRPr sz="3600" kern="1200">
          <a:solidFill>
            <a:schemeClr val="tx1"/>
          </a:solidFill>
          <a:latin typeface="+mn-lt"/>
          <a:ea typeface="+mn-ea"/>
          <a:cs typeface="+mn-cs"/>
        </a:defRPr>
      </a:lvl6pPr>
      <a:lvl7pPr marL="5486126" algn="l" defTabSz="1828709" rtl="0" eaLnBrk="1" latinLnBrk="0" hangingPunct="1">
        <a:defRPr sz="3600" kern="1200">
          <a:solidFill>
            <a:schemeClr val="tx1"/>
          </a:solidFill>
          <a:latin typeface="+mn-lt"/>
          <a:ea typeface="+mn-ea"/>
          <a:cs typeface="+mn-cs"/>
        </a:defRPr>
      </a:lvl7pPr>
      <a:lvl8pPr marL="6400480" algn="l" defTabSz="1828709" rtl="0" eaLnBrk="1" latinLnBrk="0" hangingPunct="1">
        <a:defRPr sz="3600" kern="1200">
          <a:solidFill>
            <a:schemeClr val="tx1"/>
          </a:solidFill>
          <a:latin typeface="+mn-lt"/>
          <a:ea typeface="+mn-ea"/>
          <a:cs typeface="+mn-cs"/>
        </a:defRPr>
      </a:lvl8pPr>
      <a:lvl9pPr marL="7314834" algn="l" defTabSz="1828709"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hyperlink" Target="https://digitalpublicservices.sharepoint.com/:x:/r/sites/Projects/_layouts/15/Doc.aspx?sourcedoc=%7B580B6B7E-8D4A-42FD-AEE7-73E9C4D561BF%7D&amp;file=Labs-contacts.xlsx&amp;action=default&amp;mobileredirect=true"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notesSlide" Target="../notesSlides/notesSlide17.xml"/><Relationship Id="rId13" Type="http://schemas.openxmlformats.org/officeDocument/2006/relationships/image" Target="../media/image13.png"/><Relationship Id="rId3" Type="http://schemas.microsoft.com/office/2007/relationships/media" Target="../media/media2.m4a"/><Relationship Id="rId7" Type="http://schemas.openxmlformats.org/officeDocument/2006/relationships/slideLayout" Target="../slideLayouts/slideLayout2.xml"/><Relationship Id="rId12" Type="http://schemas.openxmlformats.org/officeDocument/2006/relationships/image" Target="../media/image12.jpe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audio" Target="../media/media3.m4a"/><Relationship Id="rId11" Type="http://schemas.openxmlformats.org/officeDocument/2006/relationships/image" Target="../media/image11.jpeg"/><Relationship Id="rId5" Type="http://schemas.microsoft.com/office/2007/relationships/media" Target="../media/media3.m4a"/><Relationship Id="rId10" Type="http://schemas.openxmlformats.org/officeDocument/2006/relationships/image" Target="../media/image10.jpeg"/><Relationship Id="rId4" Type="http://schemas.openxmlformats.org/officeDocument/2006/relationships/audio" Target="../media/media2.m4a"/><Relationship Id="rId9" Type="http://schemas.microsoft.com/office/2018/10/relationships/comments" Target="../comments/modernComment_155_C397CB0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s://digitalpublicservices.sharepoint.com/:w:/r/sites/Projects/U003/Research/User%20Research%20Plan%20.docx?d=w29b0fb7c6eb14d6d8f4a9b4a2fb8de37&amp;csf=1&amp;web=1&amp;e=x2PCMl"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hyperlink" Target="https://miro.com/app/board/uXjVN7i6I90=/?moveToWidget=3458764583734911016&amp;cot=14" TargetMode="External"/><Relationship Id="rId5" Type="http://schemas.openxmlformats.org/officeDocument/2006/relationships/hyperlink" Target="https://digitalpublicservices.sharepoint.com/:w:/r/sites/Projects/U003/Research/Discussion%20guide%20.docx?d=wf07373df36524b69b32808f7b1b8c5e4&amp;csf=1&amp;web=1&amp;e=hTSx7I" TargetMode="External"/><Relationship Id="rId4" Type="http://schemas.openxmlformats.org/officeDocument/2006/relationships/hyperlink" Target="https://digitalpublicservices.sharepoint.com/:w:/r/sites/Projects/U003/Research/CDPS%20-%20Ethics%20Committee%20Form%20-%20Trio%20Writing.docx?d=w5c4254a7e63a4644a3513a8581e5b6b8&amp;csf=1&amp;web=1&amp;e=F2Ugsm"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hyperlink" Target="mailto:osian.thomas@digitalpublicservices.gov.wales" TargetMode="External"/><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6A99E-4AC3-CBFA-010F-7A9C2B442432}"/>
              </a:ext>
            </a:extLst>
          </p:cNvPr>
          <p:cNvSpPr>
            <a:spLocks noGrp="1"/>
          </p:cNvSpPr>
          <p:nvPr>
            <p:ph type="title"/>
          </p:nvPr>
        </p:nvSpPr>
        <p:spPr>
          <a:xfrm>
            <a:off x="1203558" y="3688878"/>
            <a:ext cx="13236997" cy="7545630"/>
          </a:xfrm>
        </p:spPr>
        <p:txBody>
          <a:bodyPr/>
          <a:lstStyle/>
          <a:p>
            <a:pPr>
              <a:lnSpc>
                <a:spcPct val="150000"/>
              </a:lnSpc>
              <a:spcBef>
                <a:spcPts val="0"/>
              </a:spcBef>
            </a:pPr>
            <a:r>
              <a:rPr lang="en-GB" dirty="0" err="1">
                <a:solidFill>
                  <a:schemeClr val="tx2"/>
                </a:solidFill>
                <a:latin typeface="Arial"/>
                <a:cs typeface="Arial"/>
              </a:rPr>
              <a:t>Canfyddiadau</a:t>
            </a:r>
            <a:r>
              <a:rPr lang="en-GB" dirty="0">
                <a:solidFill>
                  <a:schemeClr val="tx2"/>
                </a:solidFill>
                <a:latin typeface="Arial"/>
                <a:cs typeface="Arial"/>
              </a:rPr>
              <a:t> </a:t>
            </a:r>
            <a:r>
              <a:rPr lang="en-GB" dirty="0" err="1">
                <a:solidFill>
                  <a:schemeClr val="tx2"/>
                </a:solidFill>
                <a:latin typeface="Arial"/>
                <a:cs typeface="Arial"/>
              </a:rPr>
              <a:t>ymchwil</a:t>
            </a:r>
            <a:r>
              <a:rPr lang="en-GB" dirty="0">
                <a:solidFill>
                  <a:schemeClr val="tx2"/>
                </a:solidFill>
                <a:latin typeface="Arial"/>
                <a:cs typeface="Arial"/>
              </a:rPr>
              <a:t> y </a:t>
            </a:r>
            <a:r>
              <a:rPr lang="en-GB" dirty="0" err="1">
                <a:solidFill>
                  <a:schemeClr val="tx2"/>
                </a:solidFill>
                <a:latin typeface="Arial"/>
                <a:cs typeface="Arial"/>
              </a:rPr>
              <a:t>Peilot</a:t>
            </a:r>
            <a:r>
              <a:rPr lang="en-GB" dirty="0">
                <a:solidFill>
                  <a:schemeClr val="tx2"/>
                </a:solidFill>
                <a:latin typeface="Arial"/>
                <a:cs typeface="Arial"/>
              </a:rPr>
              <a:t> </a:t>
            </a:r>
            <a:r>
              <a:rPr lang="en-GB" dirty="0" err="1">
                <a:solidFill>
                  <a:schemeClr val="tx2"/>
                </a:solidFill>
                <a:latin typeface="Arial"/>
                <a:cs typeface="Arial"/>
              </a:rPr>
              <a:t>ysgrifennu</a:t>
            </a:r>
            <a:r>
              <a:rPr lang="en-GB" dirty="0">
                <a:solidFill>
                  <a:schemeClr val="tx2"/>
                </a:solidFill>
                <a:latin typeface="Arial"/>
                <a:cs typeface="Arial"/>
              </a:rPr>
              <a:t> </a:t>
            </a:r>
            <a:r>
              <a:rPr lang="en-GB" dirty="0" err="1">
                <a:solidFill>
                  <a:schemeClr val="tx2"/>
                </a:solidFill>
                <a:latin typeface="Arial"/>
                <a:cs typeface="Arial"/>
              </a:rPr>
              <a:t>triawd</a:t>
            </a:r>
            <a:br>
              <a:rPr lang="en-US" dirty="0"/>
            </a:br>
            <a:r>
              <a:rPr lang="en-GB" dirty="0">
                <a:latin typeface="Arial"/>
                <a:cs typeface="Arial"/>
              </a:rPr>
              <a:t>Trio writing Pilot research findings</a:t>
            </a:r>
            <a:endParaRPr lang="en-GB" dirty="0"/>
          </a:p>
        </p:txBody>
      </p:sp>
      <p:sp>
        <p:nvSpPr>
          <p:cNvPr id="3" name="Text Placeholder 2">
            <a:extLst>
              <a:ext uri="{FF2B5EF4-FFF2-40B4-BE49-F238E27FC236}">
                <a16:creationId xmlns:a16="http://schemas.microsoft.com/office/drawing/2014/main" id="{49C49CBE-DB52-2C6E-6208-1F47685BACB0}"/>
              </a:ext>
            </a:extLst>
          </p:cNvPr>
          <p:cNvSpPr txBox="1">
            <a:spLocks/>
          </p:cNvSpPr>
          <p:nvPr/>
        </p:nvSpPr>
        <p:spPr>
          <a:xfrm>
            <a:off x="1433838" y="10100929"/>
            <a:ext cx="21043268" cy="1829169"/>
          </a:xfrm>
          <a:prstGeom prst="rect">
            <a:avLst/>
          </a:prstGeom>
        </p:spPr>
        <p:txBody>
          <a:bodyPr lIns="91440" tIns="45720" rIns="91440" bIns="45720" anchor="t"/>
          <a:lstStyle>
            <a:lvl1pPr marL="457177" indent="-457177" algn="l" defTabSz="1828709" rtl="0" eaLnBrk="1" latinLnBrk="0" hangingPunct="1">
              <a:lnSpc>
                <a:spcPct val="90000"/>
              </a:lnSpc>
              <a:spcBef>
                <a:spcPts val="2000"/>
              </a:spcBef>
              <a:spcAft>
                <a:spcPts val="1000"/>
              </a:spcAft>
              <a:buFont typeface="Arial" panose="020B0604020202020204" pitchFamily="34" charset="0"/>
              <a:buChar char="•"/>
              <a:defRPr sz="5600" b="0" i="0" kern="1200">
                <a:solidFill>
                  <a:schemeClr val="tx1"/>
                </a:solidFill>
                <a:latin typeface="Arial" panose="020B0604020202020204" pitchFamily="34" charset="0"/>
                <a:ea typeface="+mn-ea"/>
                <a:cs typeface="Arial" panose="020B0604020202020204" pitchFamily="34" charset="0"/>
              </a:defRPr>
            </a:lvl1pPr>
            <a:lvl2pPr marL="1371531" indent="-457177" algn="l" defTabSz="1828709" rtl="0" eaLnBrk="1" latinLnBrk="0" hangingPunct="1">
              <a:lnSpc>
                <a:spcPct val="90000"/>
              </a:lnSpc>
              <a:spcBef>
                <a:spcPts val="1000"/>
              </a:spcBef>
              <a:spcAft>
                <a:spcPts val="1000"/>
              </a:spcAft>
              <a:buFont typeface="Arial" panose="020B0604020202020204" pitchFamily="34" charset="0"/>
              <a:buChar char="•"/>
              <a:defRPr sz="4800" b="0" i="0" kern="1200">
                <a:solidFill>
                  <a:schemeClr val="tx1"/>
                </a:solidFill>
                <a:latin typeface="Arial" panose="020B0604020202020204" pitchFamily="34" charset="0"/>
                <a:ea typeface="+mn-ea"/>
                <a:cs typeface="Arial" panose="020B0604020202020204" pitchFamily="34" charset="0"/>
              </a:defRPr>
            </a:lvl2pPr>
            <a:lvl3pPr marL="2285886" indent="-457177" algn="l" defTabSz="1828709" rtl="0" eaLnBrk="1" latinLnBrk="0" hangingPunct="1">
              <a:lnSpc>
                <a:spcPct val="90000"/>
              </a:lnSpc>
              <a:spcBef>
                <a:spcPts val="1000"/>
              </a:spcBef>
              <a:spcAft>
                <a:spcPts val="1000"/>
              </a:spcAft>
              <a:buFont typeface="Arial" panose="020B0604020202020204" pitchFamily="34" charset="0"/>
              <a:buChar char="•"/>
              <a:defRPr sz="4000" b="0" i="0" kern="1200">
                <a:solidFill>
                  <a:schemeClr val="tx1"/>
                </a:solidFill>
                <a:latin typeface="Arial" panose="020B0604020202020204" pitchFamily="34" charset="0"/>
                <a:ea typeface="+mn-ea"/>
                <a:cs typeface="Arial" panose="020B0604020202020204" pitchFamily="34" charset="0"/>
              </a:defRPr>
            </a:lvl3pPr>
            <a:lvl4pPr marL="3200240" indent="-457177" algn="l" defTabSz="1828709" rtl="0" eaLnBrk="1" latinLnBrk="0" hangingPunct="1">
              <a:lnSpc>
                <a:spcPct val="90000"/>
              </a:lnSpc>
              <a:spcBef>
                <a:spcPts val="1000"/>
              </a:spcBef>
              <a:spcAft>
                <a:spcPts val="1000"/>
              </a:spcAft>
              <a:buFont typeface="Arial" panose="020B0604020202020204" pitchFamily="34" charset="0"/>
              <a:buChar char="•"/>
              <a:defRPr sz="3600" b="0" i="0" kern="1200">
                <a:solidFill>
                  <a:schemeClr val="tx1"/>
                </a:solidFill>
                <a:latin typeface="Arial" panose="020B0604020202020204" pitchFamily="34" charset="0"/>
                <a:ea typeface="+mn-ea"/>
                <a:cs typeface="Arial" panose="020B0604020202020204" pitchFamily="34" charset="0"/>
              </a:defRPr>
            </a:lvl4pPr>
            <a:lvl5pPr marL="4114594" indent="-457177" algn="l" defTabSz="1828709" rtl="0" eaLnBrk="1" latinLnBrk="0" hangingPunct="1">
              <a:lnSpc>
                <a:spcPct val="90000"/>
              </a:lnSpc>
              <a:spcBef>
                <a:spcPts val="1000"/>
              </a:spcBef>
              <a:spcAft>
                <a:spcPts val="1000"/>
              </a:spcAft>
              <a:buFont typeface="Arial" panose="020B0604020202020204" pitchFamily="34" charset="0"/>
              <a:buChar char="•"/>
              <a:defRPr sz="3600" b="0" i="0" kern="1200">
                <a:solidFill>
                  <a:schemeClr val="tx1"/>
                </a:solidFill>
                <a:latin typeface="Arial" panose="020B0604020202020204" pitchFamily="34" charset="0"/>
                <a:ea typeface="+mn-ea"/>
                <a:cs typeface="Arial" panose="020B0604020202020204" pitchFamily="34" charset="0"/>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0" indent="0">
              <a:buNone/>
            </a:pPr>
            <a:endParaRPr lang="en-GB" sz="4800">
              <a:solidFill>
                <a:schemeClr val="tx2"/>
              </a:solidFill>
              <a:effectLst/>
              <a:latin typeface="+mn-lt"/>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A9CE7D9A-5B63-AC3C-8200-053273652FE9}"/>
              </a:ext>
            </a:extLst>
          </p:cNvPr>
          <p:cNvSpPr txBox="1"/>
          <p:nvPr/>
        </p:nvSpPr>
        <p:spPr>
          <a:xfrm>
            <a:off x="1434210" y="11934029"/>
            <a:ext cx="712100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Arial"/>
              </a:rPr>
              <a:t>Jan - March 2024</a:t>
            </a:r>
            <a:endParaRPr lang="en-US" dirty="0"/>
          </a:p>
        </p:txBody>
      </p:sp>
    </p:spTree>
    <p:extLst>
      <p:ext uri="{BB962C8B-B14F-4D97-AF65-F5344CB8AC3E}">
        <p14:creationId xmlns:p14="http://schemas.microsoft.com/office/powerpoint/2010/main" val="24604248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AF2F4A3-8A5A-3D1F-0F56-F5922B1F7831}"/>
              </a:ext>
            </a:extLst>
          </p:cNvPr>
          <p:cNvSpPr>
            <a:spLocks noGrp="1"/>
          </p:cNvSpPr>
          <p:nvPr>
            <p:ph type="body" sz="quarter" idx="11"/>
          </p:nvPr>
        </p:nvSpPr>
        <p:spPr>
          <a:xfrm>
            <a:off x="1835000" y="3745026"/>
            <a:ext cx="21641563" cy="5834061"/>
          </a:xfrm>
        </p:spPr>
        <p:txBody>
          <a:bodyPr/>
          <a:lstStyle/>
          <a:p>
            <a:pPr marL="25400" rtl="0" fontAlgn="base">
              <a:lnSpc>
                <a:spcPct val="200000"/>
              </a:lnSpc>
              <a:spcBef>
                <a:spcPts val="0"/>
              </a:spcBef>
              <a:spcAft>
                <a:spcPts val="0"/>
              </a:spcAft>
            </a:pPr>
            <a:r>
              <a:rPr lang="en-GB" sz="3400" dirty="0">
                <a:highlight>
                  <a:srgbClr val="FFFFFF"/>
                </a:highlight>
                <a:latin typeface="Arial"/>
                <a:cs typeface="Arial"/>
              </a:rPr>
              <a:t>The research methods used were </a:t>
            </a:r>
            <a:r>
              <a:rPr lang="en-GB" sz="3400" b="1" dirty="0">
                <a:highlight>
                  <a:srgbClr val="FFFFFF"/>
                </a:highlight>
                <a:latin typeface="Arial"/>
                <a:cs typeface="Arial"/>
              </a:rPr>
              <a:t>in-depth interviews</a:t>
            </a:r>
          </a:p>
          <a:p>
            <a:pPr marL="25400" fontAlgn="base">
              <a:lnSpc>
                <a:spcPct val="200000"/>
              </a:lnSpc>
              <a:spcBef>
                <a:spcPts val="3000"/>
              </a:spcBef>
              <a:spcAft>
                <a:spcPts val="0"/>
              </a:spcAft>
            </a:pPr>
            <a:r>
              <a:rPr lang="en-GB" sz="3400" dirty="0">
                <a:highlight>
                  <a:srgbClr val="FFFFFF"/>
                </a:highlight>
                <a:latin typeface="Arial"/>
                <a:cs typeface="Arial"/>
              </a:rPr>
              <a:t>Each research session lasted </a:t>
            </a:r>
            <a:r>
              <a:rPr lang="en-GB" sz="3400" b="1" dirty="0">
                <a:highlight>
                  <a:srgbClr val="FFFFFF"/>
                </a:highlight>
                <a:latin typeface="Arial"/>
                <a:cs typeface="Arial"/>
              </a:rPr>
              <a:t>30 minutes </a:t>
            </a:r>
            <a:r>
              <a:rPr lang="en-GB" sz="3400" dirty="0">
                <a:highlight>
                  <a:srgbClr val="FFFFFF"/>
                </a:highlight>
                <a:latin typeface="Arial"/>
                <a:cs typeface="Arial"/>
              </a:rPr>
              <a:t>and took place from </a:t>
            </a:r>
            <a:r>
              <a:rPr lang="en-GB" sz="3400" b="1" dirty="0">
                <a:highlight>
                  <a:srgbClr val="FFFFFF"/>
                </a:highlight>
                <a:latin typeface="Arial"/>
                <a:cs typeface="Arial"/>
              </a:rPr>
              <a:t>Mar 03 to Mar 21 2024 </a:t>
            </a:r>
            <a:r>
              <a:rPr lang="en-GB" sz="3400" dirty="0">
                <a:highlight>
                  <a:srgbClr val="FFFFFF"/>
                </a:highlight>
                <a:latin typeface="Arial"/>
                <a:cs typeface="Arial"/>
              </a:rPr>
              <a:t>via  MS Teams​</a:t>
            </a:r>
          </a:p>
          <a:p>
            <a:pPr marL="25400" rtl="0" fontAlgn="base">
              <a:lnSpc>
                <a:spcPct val="200000"/>
              </a:lnSpc>
              <a:spcBef>
                <a:spcPts val="3000"/>
              </a:spcBef>
              <a:spcAft>
                <a:spcPts val="0"/>
              </a:spcAft>
            </a:pPr>
            <a:r>
              <a:rPr lang="en-GB" sz="3400" dirty="0">
                <a:highlight>
                  <a:srgbClr val="FFFFFF"/>
                </a:highlight>
                <a:latin typeface="Arial"/>
                <a:cs typeface="Arial"/>
              </a:rPr>
              <a:t>Although</a:t>
            </a:r>
            <a:r>
              <a:rPr lang="en-GB" sz="3400" b="1" dirty="0">
                <a:highlight>
                  <a:srgbClr val="FFFFFF"/>
                </a:highlight>
                <a:latin typeface="Arial"/>
                <a:cs typeface="Arial"/>
              </a:rPr>
              <a:t> 3 organisations </a:t>
            </a:r>
            <a:r>
              <a:rPr lang="en-GB" sz="3400" dirty="0">
                <a:highlight>
                  <a:srgbClr val="FFFFFF"/>
                </a:highlight>
                <a:latin typeface="Arial"/>
                <a:cs typeface="Arial"/>
              </a:rPr>
              <a:t>participated in the pilot, only </a:t>
            </a:r>
            <a:r>
              <a:rPr lang="en-GB" sz="3400" b="1" dirty="0">
                <a:highlight>
                  <a:srgbClr val="FFFFFF"/>
                </a:highlight>
                <a:latin typeface="Arial"/>
                <a:cs typeface="Arial"/>
              </a:rPr>
              <a:t>2 organisations’ </a:t>
            </a:r>
            <a:r>
              <a:rPr lang="en-GB" sz="3400" dirty="0">
                <a:highlight>
                  <a:srgbClr val="FFFFFF"/>
                </a:highlight>
                <a:latin typeface="Arial"/>
                <a:cs typeface="Arial"/>
              </a:rPr>
              <a:t>delegates attended an interview</a:t>
            </a:r>
          </a:p>
          <a:p>
            <a:pPr marL="25400" fontAlgn="base">
              <a:lnSpc>
                <a:spcPct val="200000"/>
              </a:lnSpc>
              <a:spcBef>
                <a:spcPts val="3000"/>
              </a:spcBef>
              <a:spcAft>
                <a:spcPts val="0"/>
              </a:spcAft>
            </a:pPr>
            <a:r>
              <a:rPr lang="en-GB" sz="3400" dirty="0">
                <a:highlight>
                  <a:srgbClr val="FFFFFF"/>
                </a:highlight>
                <a:latin typeface="Arial"/>
                <a:cs typeface="Arial"/>
              </a:rPr>
              <a:t>Please see our </a:t>
            </a:r>
            <a:r>
              <a:rPr lang="en-GB" sz="3400" dirty="0">
                <a:solidFill>
                  <a:srgbClr val="007361"/>
                </a:solidFill>
                <a:highlight>
                  <a:srgbClr val="FFFFFF"/>
                </a:highlight>
                <a:latin typeface="Arial"/>
                <a:cs typeface="Arial"/>
                <a:hlinkClick r:id="rId3">
                  <a:extLst>
                    <a:ext uri="{A12FA001-AC4F-418D-AE19-62706E023703}">
                      <ahyp:hlinkClr xmlns:ahyp="http://schemas.microsoft.com/office/drawing/2018/hyperlinkcolor" val="tx"/>
                    </a:ext>
                  </a:extLst>
                </a:hlinkClick>
              </a:rPr>
              <a:t>contact list</a:t>
            </a:r>
            <a:r>
              <a:rPr lang="en-GB" sz="3400" dirty="0">
                <a:solidFill>
                  <a:srgbClr val="007361"/>
                </a:solidFill>
                <a:highlight>
                  <a:srgbClr val="FFFFFF"/>
                </a:highlight>
                <a:latin typeface="Arial"/>
                <a:cs typeface="Arial"/>
              </a:rPr>
              <a:t> </a:t>
            </a:r>
            <a:r>
              <a:rPr lang="en-GB" sz="3400" dirty="0">
                <a:highlight>
                  <a:srgbClr val="FFFFFF"/>
                </a:highlight>
                <a:latin typeface="Arial"/>
                <a:cs typeface="Arial"/>
              </a:rPr>
              <a:t>for  more information on our target user profiles. </a:t>
            </a:r>
          </a:p>
          <a:p>
            <a:pPr>
              <a:lnSpc>
                <a:spcPct val="200000"/>
              </a:lnSpc>
            </a:pPr>
            <a:r>
              <a:rPr lang="en-GB" sz="3400" dirty="0">
                <a:highlight>
                  <a:srgbClr val="FFFFFF"/>
                </a:highlight>
                <a:latin typeface="Arial"/>
                <a:cs typeface="Arial"/>
              </a:rPr>
              <a:t>We wanted to understand how trio writing was perceived by  </a:t>
            </a:r>
            <a:r>
              <a:rPr lang="en-GB" sz="3400" b="1" dirty="0">
                <a:highlight>
                  <a:srgbClr val="FFFFFF"/>
                </a:highlight>
                <a:latin typeface="Arial"/>
                <a:cs typeface="Arial"/>
              </a:rPr>
              <a:t>new users, </a:t>
            </a:r>
            <a:r>
              <a:rPr lang="en-GB" sz="3400" dirty="0">
                <a:highlight>
                  <a:srgbClr val="FFFFFF"/>
                </a:highlight>
                <a:latin typeface="Arial"/>
                <a:cs typeface="Arial"/>
              </a:rPr>
              <a:t>and </a:t>
            </a:r>
            <a:r>
              <a:rPr lang="en-GB" sz="3400" b="1" dirty="0">
                <a:highlight>
                  <a:srgbClr val="FFFFFF"/>
                </a:highlight>
                <a:latin typeface="Arial"/>
                <a:cs typeface="Arial"/>
              </a:rPr>
              <a:t>experienced users</a:t>
            </a:r>
            <a:r>
              <a:rPr lang="en-GB" sz="3600" b="1" dirty="0">
                <a:highlight>
                  <a:srgbClr val="FFFFFF"/>
                </a:highlight>
                <a:latin typeface="Arial"/>
                <a:cs typeface="Arial"/>
              </a:rPr>
              <a:t> </a:t>
            </a:r>
            <a:endParaRPr lang="en-US" sz="3600" b="1">
              <a:highlight>
                <a:srgbClr val="FFFFFF"/>
              </a:highlight>
            </a:endParaRPr>
          </a:p>
        </p:txBody>
      </p:sp>
      <p:sp>
        <p:nvSpPr>
          <p:cNvPr id="4" name="Title 3">
            <a:extLst>
              <a:ext uri="{FF2B5EF4-FFF2-40B4-BE49-F238E27FC236}">
                <a16:creationId xmlns:a16="http://schemas.microsoft.com/office/drawing/2014/main" id="{5E9FFA61-C545-5975-2A00-304E99CD5CED}"/>
              </a:ext>
            </a:extLst>
          </p:cNvPr>
          <p:cNvSpPr>
            <a:spLocks noGrp="1"/>
          </p:cNvSpPr>
          <p:nvPr>
            <p:ph type="title"/>
          </p:nvPr>
        </p:nvSpPr>
        <p:spPr/>
        <p:txBody>
          <a:bodyPr/>
          <a:lstStyle/>
          <a:p>
            <a:r>
              <a:rPr lang="en-GB"/>
              <a:t>Methodology </a:t>
            </a:r>
          </a:p>
        </p:txBody>
      </p:sp>
      <p:sp>
        <p:nvSpPr>
          <p:cNvPr id="5" name="Slide Number Placeholder 4">
            <a:extLst>
              <a:ext uri="{FF2B5EF4-FFF2-40B4-BE49-F238E27FC236}">
                <a16:creationId xmlns:a16="http://schemas.microsoft.com/office/drawing/2014/main" id="{B222BB2E-DECD-53BF-00F2-C5EB620CABCA}"/>
              </a:ext>
            </a:extLst>
          </p:cNvPr>
          <p:cNvSpPr>
            <a:spLocks noGrp="1"/>
          </p:cNvSpPr>
          <p:nvPr>
            <p:ph type="sldNum" sz="quarter" idx="4"/>
          </p:nvPr>
        </p:nvSpPr>
        <p:spPr/>
        <p:txBody>
          <a:bodyPr/>
          <a:lstStyle/>
          <a:p>
            <a:fld id="{3FCC3E9D-3B6B-704F-BBBD-DC5D892D6749}" type="slidenum">
              <a:rPr lang="en-GB" smtClean="0"/>
              <a:pPr/>
              <a:t>10</a:t>
            </a:fld>
            <a:endParaRPr lang="en-GB"/>
          </a:p>
        </p:txBody>
      </p:sp>
    </p:spTree>
    <p:extLst>
      <p:ext uri="{BB962C8B-B14F-4D97-AF65-F5344CB8AC3E}">
        <p14:creationId xmlns:p14="http://schemas.microsoft.com/office/powerpoint/2010/main" val="837949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9FFA61-C545-5975-2A00-304E99CD5CED}"/>
              </a:ext>
            </a:extLst>
          </p:cNvPr>
          <p:cNvSpPr>
            <a:spLocks noGrp="1"/>
          </p:cNvSpPr>
          <p:nvPr>
            <p:ph type="title"/>
          </p:nvPr>
        </p:nvSpPr>
        <p:spPr/>
        <p:txBody>
          <a:bodyPr/>
          <a:lstStyle/>
          <a:p>
            <a:pPr rtl="0">
              <a:spcBef>
                <a:spcPts val="0"/>
              </a:spcBef>
              <a:spcAft>
                <a:spcPts val="0"/>
              </a:spcAft>
            </a:pPr>
            <a:br>
              <a:rPr lang="en-GB" b="0">
                <a:solidFill>
                  <a:schemeClr val="accent4">
                    <a:lumMod val="50000"/>
                  </a:schemeClr>
                </a:solidFill>
                <a:effectLst/>
              </a:rPr>
            </a:br>
            <a:br>
              <a:rPr lang="en-GB">
                <a:solidFill>
                  <a:schemeClr val="accent4">
                    <a:lumMod val="50000"/>
                  </a:schemeClr>
                </a:solidFill>
              </a:rPr>
            </a:br>
            <a:endParaRPr lang="en-GB">
              <a:solidFill>
                <a:schemeClr val="accent4">
                  <a:lumMod val="50000"/>
                </a:schemeClr>
              </a:solidFill>
            </a:endParaRPr>
          </a:p>
        </p:txBody>
      </p:sp>
      <p:sp>
        <p:nvSpPr>
          <p:cNvPr id="5" name="Slide Number Placeholder 4">
            <a:extLst>
              <a:ext uri="{FF2B5EF4-FFF2-40B4-BE49-F238E27FC236}">
                <a16:creationId xmlns:a16="http://schemas.microsoft.com/office/drawing/2014/main" id="{B222BB2E-DECD-53BF-00F2-C5EB620CABCA}"/>
              </a:ext>
            </a:extLst>
          </p:cNvPr>
          <p:cNvSpPr>
            <a:spLocks noGrp="1"/>
          </p:cNvSpPr>
          <p:nvPr>
            <p:ph type="sldNum" sz="quarter" idx="4"/>
          </p:nvPr>
        </p:nvSpPr>
        <p:spPr/>
        <p:txBody>
          <a:bodyPr/>
          <a:lstStyle/>
          <a:p>
            <a:fld id="{3FCC3E9D-3B6B-704F-BBBD-DC5D892D6749}" type="slidenum">
              <a:rPr lang="en-GB" smtClean="0"/>
              <a:pPr/>
              <a:t>11</a:t>
            </a:fld>
            <a:endParaRPr lang="en-GB"/>
          </a:p>
        </p:txBody>
      </p:sp>
      <p:sp>
        <p:nvSpPr>
          <p:cNvPr id="2" name="TextBox 1">
            <a:extLst>
              <a:ext uri="{FF2B5EF4-FFF2-40B4-BE49-F238E27FC236}">
                <a16:creationId xmlns:a16="http://schemas.microsoft.com/office/drawing/2014/main" id="{06EBF875-86B3-289B-D257-496C801FCFDB}"/>
              </a:ext>
            </a:extLst>
          </p:cNvPr>
          <p:cNvSpPr txBox="1"/>
          <p:nvPr/>
        </p:nvSpPr>
        <p:spPr>
          <a:xfrm>
            <a:off x="2128837" y="943948"/>
            <a:ext cx="4238661" cy="1138773"/>
          </a:xfrm>
          <a:prstGeom prst="rect">
            <a:avLst/>
          </a:prstGeom>
          <a:noFill/>
        </p:spPr>
        <p:txBody>
          <a:bodyPr wrap="none" rtlCol="0">
            <a:spAutoFit/>
          </a:bodyPr>
          <a:lstStyle/>
          <a:p>
            <a:r>
              <a:rPr lang="en-US" sz="3200" b="1">
                <a:solidFill>
                  <a:srgbClr val="3E3735"/>
                </a:solidFill>
                <a:latin typeface="Arial" panose="020B0604020202020204" pitchFamily="34" charset="0"/>
                <a:ea typeface="+mj-ea"/>
                <a:cs typeface="Arial" panose="020B0604020202020204" pitchFamily="34" charset="0"/>
              </a:rPr>
              <a:t>Participant Overview</a:t>
            </a:r>
          </a:p>
          <a:p>
            <a:endParaRPr lang="en-US"/>
          </a:p>
        </p:txBody>
      </p:sp>
      <p:graphicFrame>
        <p:nvGraphicFramePr>
          <p:cNvPr id="8" name="Table 7">
            <a:extLst>
              <a:ext uri="{FF2B5EF4-FFF2-40B4-BE49-F238E27FC236}">
                <a16:creationId xmlns:a16="http://schemas.microsoft.com/office/drawing/2014/main" id="{07272B8D-030F-E5BE-2A71-811294D262AE}"/>
              </a:ext>
            </a:extLst>
          </p:cNvPr>
          <p:cNvGraphicFramePr>
            <a:graphicFrameLocks noGrp="1"/>
          </p:cNvGraphicFramePr>
          <p:nvPr>
            <p:extLst>
              <p:ext uri="{D42A27DB-BD31-4B8C-83A1-F6EECF244321}">
                <p14:modId xmlns:p14="http://schemas.microsoft.com/office/powerpoint/2010/main" val="1869731909"/>
              </p:ext>
            </p:extLst>
          </p:nvPr>
        </p:nvGraphicFramePr>
        <p:xfrm>
          <a:off x="2063489" y="2899842"/>
          <a:ext cx="21184585" cy="9383043"/>
        </p:xfrm>
        <a:graphic>
          <a:graphicData uri="http://schemas.openxmlformats.org/drawingml/2006/table">
            <a:tbl>
              <a:tblPr/>
              <a:tblGrid>
                <a:gridCol w="1574639">
                  <a:extLst>
                    <a:ext uri="{9D8B030D-6E8A-4147-A177-3AD203B41FA5}">
                      <a16:colId xmlns:a16="http://schemas.microsoft.com/office/drawing/2014/main" val="1451663675"/>
                    </a:ext>
                  </a:extLst>
                </a:gridCol>
                <a:gridCol w="2028383">
                  <a:extLst>
                    <a:ext uri="{9D8B030D-6E8A-4147-A177-3AD203B41FA5}">
                      <a16:colId xmlns:a16="http://schemas.microsoft.com/office/drawing/2014/main" val="2971358120"/>
                    </a:ext>
                  </a:extLst>
                </a:gridCol>
                <a:gridCol w="2057062">
                  <a:extLst>
                    <a:ext uri="{9D8B030D-6E8A-4147-A177-3AD203B41FA5}">
                      <a16:colId xmlns:a16="http://schemas.microsoft.com/office/drawing/2014/main" val="199027048"/>
                    </a:ext>
                  </a:extLst>
                </a:gridCol>
                <a:gridCol w="1749013">
                  <a:extLst>
                    <a:ext uri="{9D8B030D-6E8A-4147-A177-3AD203B41FA5}">
                      <a16:colId xmlns:a16="http://schemas.microsoft.com/office/drawing/2014/main" val="3450560938"/>
                    </a:ext>
                  </a:extLst>
                </a:gridCol>
                <a:gridCol w="2214348">
                  <a:extLst>
                    <a:ext uri="{9D8B030D-6E8A-4147-A177-3AD203B41FA5}">
                      <a16:colId xmlns:a16="http://schemas.microsoft.com/office/drawing/2014/main" val="1134364623"/>
                    </a:ext>
                  </a:extLst>
                </a:gridCol>
                <a:gridCol w="2447014">
                  <a:extLst>
                    <a:ext uri="{9D8B030D-6E8A-4147-A177-3AD203B41FA5}">
                      <a16:colId xmlns:a16="http://schemas.microsoft.com/office/drawing/2014/main" val="1682839750"/>
                    </a:ext>
                  </a:extLst>
                </a:gridCol>
                <a:gridCol w="4557063">
                  <a:extLst>
                    <a:ext uri="{9D8B030D-6E8A-4147-A177-3AD203B41FA5}">
                      <a16:colId xmlns:a16="http://schemas.microsoft.com/office/drawing/2014/main" val="3864553545"/>
                    </a:ext>
                  </a:extLst>
                </a:gridCol>
                <a:gridCol w="4557063">
                  <a:extLst>
                    <a:ext uri="{9D8B030D-6E8A-4147-A177-3AD203B41FA5}">
                      <a16:colId xmlns:a16="http://schemas.microsoft.com/office/drawing/2014/main" val="573638591"/>
                    </a:ext>
                  </a:extLst>
                </a:gridCol>
              </a:tblGrid>
              <a:tr h="1827214">
                <a:tc>
                  <a:txBody>
                    <a:bodyPr/>
                    <a:lstStyle/>
                    <a:p>
                      <a:pPr rtl="0" fontAlgn="t">
                        <a:spcBef>
                          <a:spcPts val="0"/>
                        </a:spcBef>
                        <a:spcAft>
                          <a:spcPts val="0"/>
                        </a:spcAft>
                      </a:pPr>
                      <a:r>
                        <a:rPr lang="en-GB" sz="2300" b="0" i="0" u="none" strike="noStrike">
                          <a:solidFill>
                            <a:srgbClr val="FFFFFF"/>
                          </a:solidFill>
                          <a:effectLst/>
                          <a:highlight>
                            <a:srgbClr val="77C3B5"/>
                          </a:highlight>
                          <a:latin typeface="Arial" panose="020B0604020202020204" pitchFamily="34" charset="0"/>
                        </a:rPr>
                        <a:t>Participant number</a:t>
                      </a:r>
                      <a:endParaRPr lang="en-GB" sz="3400">
                        <a:effectLst/>
                        <a:highlight>
                          <a:srgbClr val="77C3B5"/>
                        </a:highlight>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7C3B5"/>
                    </a:solidFill>
                  </a:tcPr>
                </a:tc>
                <a:tc>
                  <a:txBody>
                    <a:bodyPr/>
                    <a:lstStyle/>
                    <a:p>
                      <a:pPr rtl="0" fontAlgn="t">
                        <a:spcBef>
                          <a:spcPts val="0"/>
                        </a:spcBef>
                        <a:spcAft>
                          <a:spcPts val="0"/>
                        </a:spcAft>
                      </a:pPr>
                      <a:r>
                        <a:rPr lang="en-GB" sz="2300" b="0" i="0" u="none" strike="noStrike">
                          <a:solidFill>
                            <a:srgbClr val="FFFFFF"/>
                          </a:solidFill>
                          <a:effectLst/>
                          <a:highlight>
                            <a:srgbClr val="77C3B5"/>
                          </a:highlight>
                          <a:latin typeface="Arial" panose="020B0604020202020204" pitchFamily="34" charset="0"/>
                        </a:rPr>
                        <a:t>Role</a:t>
                      </a:r>
                      <a:endParaRPr lang="en-GB" sz="3400">
                        <a:effectLst/>
                        <a:highlight>
                          <a:srgbClr val="77C3B5"/>
                        </a:highlight>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7C3B5"/>
                    </a:solidFill>
                  </a:tcPr>
                </a:tc>
                <a:tc>
                  <a:txBody>
                    <a:bodyPr/>
                    <a:lstStyle/>
                    <a:p>
                      <a:pPr rtl="0" fontAlgn="t">
                        <a:spcBef>
                          <a:spcPts val="0"/>
                        </a:spcBef>
                        <a:spcAft>
                          <a:spcPts val="0"/>
                        </a:spcAft>
                      </a:pPr>
                      <a:r>
                        <a:rPr lang="en-GB" sz="2300" b="0" i="0" u="none" strike="noStrike" kern="1200">
                          <a:solidFill>
                            <a:srgbClr val="FFFFFF"/>
                          </a:solidFill>
                          <a:effectLst/>
                          <a:highlight>
                            <a:srgbClr val="77C3B5"/>
                          </a:highlight>
                          <a:latin typeface="Arial" panose="020B0604020202020204" pitchFamily="34" charset="0"/>
                          <a:ea typeface="+mn-ea"/>
                          <a:cs typeface="+mn-cs"/>
                        </a:rPr>
                        <a:t>Length of time in role at org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7C3B5"/>
                    </a:solidFill>
                  </a:tcPr>
                </a:tc>
                <a:tc>
                  <a:txBody>
                    <a:bodyPr/>
                    <a:lstStyle/>
                    <a:p>
                      <a:pPr rtl="0" fontAlgn="t">
                        <a:spcBef>
                          <a:spcPts val="0"/>
                        </a:spcBef>
                        <a:spcAft>
                          <a:spcPts val="0"/>
                        </a:spcAft>
                      </a:pPr>
                      <a:r>
                        <a:rPr lang="en-GB" sz="2300" b="0" i="0" u="none" strike="noStrike">
                          <a:solidFill>
                            <a:srgbClr val="FFFFFF"/>
                          </a:solidFill>
                          <a:effectLst/>
                          <a:highlight>
                            <a:srgbClr val="77C3B5"/>
                          </a:highlight>
                          <a:latin typeface="Arial" panose="020B0604020202020204" pitchFamily="34" charset="0"/>
                        </a:rPr>
                        <a:t>Location</a:t>
                      </a:r>
                      <a:endParaRPr lang="en-GB" sz="3400">
                        <a:effectLst/>
                        <a:highlight>
                          <a:srgbClr val="77C3B5"/>
                        </a:highlight>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7C3B5"/>
                    </a:solidFill>
                  </a:tcPr>
                </a:tc>
                <a:tc>
                  <a:txBody>
                    <a:bodyPr/>
                    <a:lstStyle/>
                    <a:p>
                      <a:pPr rtl="0" fontAlgn="t">
                        <a:spcBef>
                          <a:spcPts val="0"/>
                        </a:spcBef>
                        <a:spcAft>
                          <a:spcPts val="0"/>
                        </a:spcAft>
                      </a:pPr>
                      <a:r>
                        <a:rPr lang="en-GB" sz="2300" b="0" i="0" u="none" strike="noStrike">
                          <a:solidFill>
                            <a:srgbClr val="FFFFFF"/>
                          </a:solidFill>
                          <a:effectLst/>
                          <a:highlight>
                            <a:srgbClr val="77C3B5"/>
                          </a:highlight>
                          <a:latin typeface="Arial" panose="020B0604020202020204" pitchFamily="34" charset="0"/>
                        </a:rPr>
                        <a:t>Organisation </a:t>
                      </a:r>
                      <a:endParaRPr lang="en-GB" sz="3400">
                        <a:effectLst/>
                        <a:highlight>
                          <a:srgbClr val="77C3B5"/>
                        </a:highlight>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7C3B5"/>
                    </a:solidFill>
                  </a:tcPr>
                </a:tc>
                <a:tc>
                  <a:txBody>
                    <a:bodyPr/>
                    <a:lstStyle/>
                    <a:p>
                      <a:pPr rtl="0" fontAlgn="t">
                        <a:spcBef>
                          <a:spcPts val="0"/>
                        </a:spcBef>
                        <a:spcAft>
                          <a:spcPts val="0"/>
                        </a:spcAft>
                      </a:pPr>
                      <a:r>
                        <a:rPr lang="en-GB" sz="2300" b="0" i="0" u="none" strike="noStrike">
                          <a:solidFill>
                            <a:srgbClr val="FFFFFF"/>
                          </a:solidFill>
                          <a:effectLst/>
                          <a:highlight>
                            <a:srgbClr val="77C3B5"/>
                          </a:highlight>
                          <a:latin typeface="Arial" panose="020B0604020202020204" pitchFamily="34" charset="0"/>
                        </a:rPr>
                        <a:t>Preferred language (Welsh/English)</a:t>
                      </a:r>
                      <a:endParaRPr lang="en-GB" sz="3400">
                        <a:effectLst/>
                        <a:highlight>
                          <a:srgbClr val="77C3B5"/>
                        </a:highlight>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7C3B5"/>
                    </a:solidFill>
                  </a:tcPr>
                </a:tc>
                <a:tc>
                  <a:txBody>
                    <a:bodyPr/>
                    <a:lstStyle/>
                    <a:p>
                      <a:pPr rtl="0" fontAlgn="t">
                        <a:spcBef>
                          <a:spcPts val="0"/>
                        </a:spcBef>
                        <a:spcAft>
                          <a:spcPts val="0"/>
                        </a:spcAft>
                      </a:pPr>
                      <a:r>
                        <a:rPr lang="en-GB" sz="2300" b="0" i="0" u="none" strike="noStrike">
                          <a:solidFill>
                            <a:srgbClr val="FFFFFF"/>
                          </a:solidFill>
                          <a:effectLst/>
                          <a:latin typeface="Arial" panose="020B0604020202020204" pitchFamily="34" charset="0"/>
                        </a:rPr>
                        <a:t>Have you heard of trio writing before joining this pilot? (Y/N)</a:t>
                      </a:r>
                      <a:endParaRPr lang="en-GB" sz="3400">
                        <a:effectLst/>
                        <a:highlight>
                          <a:srgbClr val="77C3B5"/>
                        </a:highlight>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7C3B5"/>
                    </a:solidFill>
                  </a:tcPr>
                </a:tc>
                <a:tc>
                  <a:txBody>
                    <a:bodyPr/>
                    <a:lstStyle/>
                    <a:p>
                      <a:pPr rtl="0" fontAlgn="t">
                        <a:spcBef>
                          <a:spcPts val="0"/>
                        </a:spcBef>
                        <a:spcAft>
                          <a:spcPts val="0"/>
                        </a:spcAft>
                      </a:pPr>
                      <a:r>
                        <a:rPr lang="en-GB" sz="2300" b="0" i="0" u="none" strike="noStrike">
                          <a:solidFill>
                            <a:srgbClr val="FFFFFF"/>
                          </a:solidFill>
                          <a:effectLst/>
                          <a:latin typeface="Arial" panose="020B0604020202020204" pitchFamily="34" charset="0"/>
                        </a:rPr>
                        <a:t>Do you use trio writing to create user friendly content for Welsh language users?</a:t>
                      </a:r>
                      <a:endParaRPr lang="en-GB" sz="3400">
                        <a:effectLst/>
                        <a:highlight>
                          <a:srgbClr val="77C3B5"/>
                        </a:highlight>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77C3B5"/>
                    </a:solidFill>
                  </a:tcPr>
                </a:tc>
                <a:extLst>
                  <a:ext uri="{0D108BD9-81ED-4DB2-BD59-A6C34878D82A}">
                    <a16:rowId xmlns:a16="http://schemas.microsoft.com/office/drawing/2014/main" val="2507604727"/>
                  </a:ext>
                </a:extLst>
              </a:tr>
              <a:tr h="2066900">
                <a:tc>
                  <a:txBody>
                    <a:bodyPr/>
                    <a:lstStyle/>
                    <a:p>
                      <a:pPr rtl="0" fontAlgn="t">
                        <a:spcBef>
                          <a:spcPts val="0"/>
                        </a:spcBef>
                        <a:spcAft>
                          <a:spcPts val="0"/>
                        </a:spcAft>
                      </a:pPr>
                      <a:r>
                        <a:rPr lang="en-GB" sz="2300">
                          <a:effectLst/>
                        </a:rPr>
                        <a:t>TW-P01</a:t>
                      </a:r>
                      <a:endParaRPr lang="en-GB" sz="2300">
                        <a:effectLst/>
                        <a:highlight>
                          <a:srgbClr val="D5E9E5"/>
                        </a:highlight>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fontAlgn="t"/>
                      <a:r>
                        <a:rPr lang="en-GB" sz="2300" kern="1200">
                          <a:solidFill>
                            <a:schemeClr val="tx1"/>
                          </a:solidFill>
                          <a:effectLst/>
                          <a:latin typeface="+mn-lt"/>
                          <a:ea typeface="+mn-ea"/>
                          <a:cs typeface="+mn-cs"/>
                        </a:rPr>
                        <a:t>Content Designer</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4 years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S. Wales</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Cyfoeth Naturiol Cymru / Natural Resources Wales</a:t>
                      </a:r>
                    </a:p>
                    <a:p>
                      <a:pPr marL="0" algn="l" defTabSz="1828709" rtl="0" eaLnBrk="1" fontAlgn="t" latinLnBrk="0" hangingPunct="1"/>
                      <a:endParaRPr lang="en-GB" sz="2300" kern="1200">
                        <a:solidFill>
                          <a:schemeClr val="tx1"/>
                        </a:solidFill>
                        <a:effectLst/>
                        <a:latin typeface="+mn-lt"/>
                        <a:ea typeface="+mn-ea"/>
                        <a:cs typeface="+mn-cs"/>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English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Yes</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Yes</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extLst>
                  <a:ext uri="{0D108BD9-81ED-4DB2-BD59-A6C34878D82A}">
                    <a16:rowId xmlns:a16="http://schemas.microsoft.com/office/drawing/2014/main" val="2597507768"/>
                  </a:ext>
                </a:extLst>
              </a:tr>
              <a:tr h="1427713">
                <a:tc>
                  <a:txBody>
                    <a:bodyPr/>
                    <a:lstStyle/>
                    <a:p>
                      <a:pPr rtl="0" fontAlgn="t">
                        <a:spcBef>
                          <a:spcPts val="0"/>
                        </a:spcBef>
                        <a:spcAft>
                          <a:spcPts val="0"/>
                        </a:spcAft>
                      </a:pPr>
                      <a:r>
                        <a:rPr lang="en-GB" sz="2300" b="0" i="0" u="none" strike="noStrike">
                          <a:solidFill>
                            <a:srgbClr val="3E3735"/>
                          </a:solidFill>
                          <a:effectLst/>
                          <a:latin typeface="Arial" panose="020B0604020202020204" pitchFamily="34" charset="0"/>
                        </a:rPr>
                        <a:t>TW-P02</a:t>
                      </a:r>
                      <a:endParaRPr lang="en-GB" sz="3400">
                        <a:effectLst/>
                        <a:highlight>
                          <a:srgbClr val="EBF4F2"/>
                        </a:highlight>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fontAlgn="t"/>
                      <a:r>
                        <a:rPr lang="en-GB" sz="2300" kern="1200">
                          <a:solidFill>
                            <a:schemeClr val="tx1"/>
                          </a:solidFill>
                          <a:effectLst/>
                          <a:latin typeface="+mn-lt"/>
                          <a:ea typeface="+mn-ea"/>
                          <a:cs typeface="+mn-cs"/>
                        </a:rPr>
                        <a:t>Senior Translator</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10+ years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Mid Wales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marR="0" lvl="0" indent="0" algn="l" defTabSz="1828709" rtl="0" eaLnBrk="1" fontAlgn="t" latinLnBrk="0" hangingPunct="1">
                        <a:lnSpc>
                          <a:spcPct val="100000"/>
                        </a:lnSpc>
                        <a:spcBef>
                          <a:spcPts val="0"/>
                        </a:spcBef>
                        <a:spcAft>
                          <a:spcPts val="0"/>
                        </a:spcAft>
                        <a:buClrTx/>
                        <a:buSzTx/>
                        <a:buFontTx/>
                        <a:buNone/>
                        <a:tabLst/>
                        <a:defRPr/>
                      </a:pPr>
                      <a:r>
                        <a:rPr lang="en-GB" sz="2300" kern="1200">
                          <a:solidFill>
                            <a:schemeClr val="tx1"/>
                          </a:solidFill>
                          <a:effectLst/>
                          <a:latin typeface="+mn-lt"/>
                          <a:ea typeface="+mn-ea"/>
                          <a:cs typeface="+mn-cs"/>
                        </a:rPr>
                        <a:t>Cyfoeth Naturiol Cymru / Natural Resources Wales</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Welsh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Yes</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Yes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extLst>
                  <a:ext uri="{0D108BD9-81ED-4DB2-BD59-A6C34878D82A}">
                    <a16:rowId xmlns:a16="http://schemas.microsoft.com/office/drawing/2014/main" val="1128634355"/>
                  </a:ext>
                </a:extLst>
              </a:tr>
              <a:tr h="1677563">
                <a:tc>
                  <a:txBody>
                    <a:bodyPr/>
                    <a:lstStyle/>
                    <a:p>
                      <a:pPr marL="0" algn="l" defTabSz="1828709" rtl="0" eaLnBrk="1" fontAlgn="t" latinLnBrk="0" hangingPunct="1">
                        <a:spcBef>
                          <a:spcPts val="0"/>
                        </a:spcBef>
                        <a:spcAft>
                          <a:spcPts val="0"/>
                        </a:spcAft>
                      </a:pPr>
                      <a:r>
                        <a:rPr lang="en-GB" sz="2300" b="0" i="0" u="none" strike="noStrike" kern="1200">
                          <a:solidFill>
                            <a:srgbClr val="3E3735"/>
                          </a:solidFill>
                          <a:effectLst/>
                          <a:latin typeface="Arial" panose="020B0604020202020204" pitchFamily="34" charset="0"/>
                          <a:ea typeface="+mn-ea"/>
                          <a:cs typeface="+mn-cs"/>
                        </a:rPr>
                        <a:t>TW-P03</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fontAlgn="t"/>
                      <a:r>
                        <a:rPr lang="en-GB" sz="2300" kern="1200">
                          <a:solidFill>
                            <a:schemeClr val="tx1"/>
                          </a:solidFill>
                          <a:effectLst/>
                          <a:latin typeface="+mn-lt"/>
                          <a:ea typeface="+mn-ea"/>
                          <a:cs typeface="+mn-cs"/>
                        </a:rPr>
                        <a:t>Marketing Officer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9 years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S. Wales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400"/>
                        <a:t>Swansea University</a:t>
                      </a:r>
                      <a:endParaRPr lang="en-GB" sz="2300" kern="1200">
                        <a:solidFill>
                          <a:schemeClr val="tx1"/>
                        </a:solidFill>
                        <a:effectLst/>
                        <a:latin typeface="+mn-lt"/>
                        <a:ea typeface="+mn-ea"/>
                        <a:cs typeface="+mn-cs"/>
                      </a:endParaRP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Welsh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No</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No</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D5E9E5"/>
                    </a:solidFill>
                  </a:tcPr>
                </a:tc>
                <a:extLst>
                  <a:ext uri="{0D108BD9-81ED-4DB2-BD59-A6C34878D82A}">
                    <a16:rowId xmlns:a16="http://schemas.microsoft.com/office/drawing/2014/main" val="1524396817"/>
                  </a:ext>
                </a:extLst>
              </a:tr>
              <a:tr h="1677563">
                <a:tc>
                  <a:txBody>
                    <a:bodyPr/>
                    <a:lstStyle/>
                    <a:p>
                      <a:pPr marL="0" algn="l" defTabSz="1828709" rtl="0" eaLnBrk="1" fontAlgn="t" latinLnBrk="0" hangingPunct="1">
                        <a:spcBef>
                          <a:spcPts val="0"/>
                        </a:spcBef>
                        <a:spcAft>
                          <a:spcPts val="0"/>
                        </a:spcAft>
                      </a:pPr>
                      <a:r>
                        <a:rPr lang="en-GB" sz="2300" b="0" i="0" u="none" strike="noStrike" kern="1200">
                          <a:solidFill>
                            <a:srgbClr val="3E3735"/>
                          </a:solidFill>
                          <a:effectLst/>
                          <a:latin typeface="Arial" panose="020B0604020202020204" pitchFamily="34" charset="0"/>
                          <a:ea typeface="+mn-ea"/>
                          <a:cs typeface="+mn-cs"/>
                        </a:rPr>
                        <a:t>TW-P04</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fontAlgn="t"/>
                      <a:r>
                        <a:rPr lang="en-GB" sz="2300" kern="1200">
                          <a:solidFill>
                            <a:schemeClr val="tx1"/>
                          </a:solidFill>
                          <a:effectLst/>
                          <a:latin typeface="+mn-lt"/>
                          <a:ea typeface="+mn-ea"/>
                          <a:cs typeface="+mn-cs"/>
                        </a:rPr>
                        <a:t>Head of Translation and Welsh Language Compliance</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5 years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Mid Wales</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Swansea University</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English </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No</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tc>
                  <a:txBody>
                    <a:bodyPr/>
                    <a:lstStyle/>
                    <a:p>
                      <a:pPr marL="0" algn="l" defTabSz="1828709" rtl="0" eaLnBrk="1" fontAlgn="t" latinLnBrk="0" hangingPunct="1"/>
                      <a:r>
                        <a:rPr lang="en-GB" sz="2300" kern="1200">
                          <a:solidFill>
                            <a:schemeClr val="tx1"/>
                          </a:solidFill>
                          <a:effectLst/>
                          <a:latin typeface="+mn-lt"/>
                          <a:ea typeface="+mn-ea"/>
                          <a:cs typeface="+mn-cs"/>
                        </a:rPr>
                        <a:t> No</a:t>
                      </a:r>
                    </a:p>
                  </a:txBody>
                  <a:tcPr marL="89983" marR="89983" marT="44991" marB="44991">
                    <a:lnL w="12697" cap="flat" cmpd="sng" algn="ctr">
                      <a:solidFill>
                        <a:srgbClr val="FFFFFF"/>
                      </a:solidFill>
                      <a:prstDash val="solid"/>
                      <a:round/>
                      <a:headEnd type="none" w="med" len="med"/>
                      <a:tailEnd type="none" w="med" len="med"/>
                    </a:lnL>
                    <a:lnR w="12697" cap="flat" cmpd="sng" algn="ctr">
                      <a:solidFill>
                        <a:srgbClr val="FFFFFF"/>
                      </a:solidFill>
                      <a:prstDash val="solid"/>
                      <a:round/>
                      <a:headEnd type="none" w="med" len="med"/>
                      <a:tailEnd type="none" w="med" len="med"/>
                    </a:lnR>
                    <a:lnT w="12697" cap="flat" cmpd="sng" algn="ctr">
                      <a:solidFill>
                        <a:srgbClr val="FFFFFF"/>
                      </a:solidFill>
                      <a:prstDash val="solid"/>
                      <a:round/>
                      <a:headEnd type="none" w="med" len="med"/>
                      <a:tailEnd type="none" w="med" len="med"/>
                    </a:lnT>
                    <a:lnB w="12697" cap="flat" cmpd="sng" algn="ctr">
                      <a:solidFill>
                        <a:srgbClr val="FFFFFF"/>
                      </a:solidFill>
                      <a:prstDash val="solid"/>
                      <a:round/>
                      <a:headEnd type="none" w="med" len="med"/>
                      <a:tailEnd type="none" w="med" len="med"/>
                    </a:lnB>
                    <a:solidFill>
                      <a:srgbClr val="EBF4F2"/>
                    </a:solidFill>
                  </a:tcPr>
                </a:tc>
                <a:extLst>
                  <a:ext uri="{0D108BD9-81ED-4DB2-BD59-A6C34878D82A}">
                    <a16:rowId xmlns:a16="http://schemas.microsoft.com/office/drawing/2014/main" val="1672304364"/>
                  </a:ext>
                </a:extLst>
              </a:tr>
            </a:tbl>
          </a:graphicData>
        </a:graphic>
      </p:graphicFrame>
      <p:sp>
        <p:nvSpPr>
          <p:cNvPr id="9" name="Rectangle 1">
            <a:extLst>
              <a:ext uri="{FF2B5EF4-FFF2-40B4-BE49-F238E27FC236}">
                <a16:creationId xmlns:a16="http://schemas.microsoft.com/office/drawing/2014/main" id="{CCDDA29A-F157-2393-48A8-AC191CE7AC86}"/>
              </a:ext>
            </a:extLst>
          </p:cNvPr>
          <p:cNvSpPr>
            <a:spLocks noChangeArrowheads="1"/>
          </p:cNvSpPr>
          <p:nvPr/>
        </p:nvSpPr>
        <p:spPr bwMode="auto">
          <a:xfrm>
            <a:off x="1129377" y="3033581"/>
            <a:ext cx="184731" cy="9079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7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922911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AF2F4A3-8A5A-3D1F-0F56-F5922B1F7831}"/>
              </a:ext>
            </a:extLst>
          </p:cNvPr>
          <p:cNvSpPr>
            <a:spLocks noGrp="1"/>
          </p:cNvSpPr>
          <p:nvPr>
            <p:ph type="body" sz="quarter" idx="11"/>
          </p:nvPr>
        </p:nvSpPr>
        <p:spPr>
          <a:xfrm>
            <a:off x="1929051" y="5651435"/>
            <a:ext cx="21253677" cy="5834061"/>
          </a:xfrm>
        </p:spPr>
        <p:txBody>
          <a:bodyPr/>
          <a:lstStyle/>
          <a:p>
            <a:pPr marL="596900" indent="-571500" rtl="0" fontAlgn="base">
              <a:lnSpc>
                <a:spcPct val="200000"/>
              </a:lnSpc>
              <a:spcBef>
                <a:spcPts val="0"/>
              </a:spcBef>
              <a:spcAft>
                <a:spcPts val="0"/>
              </a:spcAft>
              <a:buFont typeface="Arial" panose="020B0604020202020204" pitchFamily="34" charset="0"/>
              <a:buChar char="•"/>
            </a:pPr>
            <a:r>
              <a:rPr lang="en-GB" sz="3400">
                <a:highlight>
                  <a:srgbClr val="FFFFFF"/>
                </a:highlight>
              </a:rPr>
              <a:t>Background - tell me about yourself, your role, and how do currently translate content…</a:t>
            </a:r>
          </a:p>
          <a:p>
            <a:pPr marL="596900" indent="-571500" rtl="0" fontAlgn="base">
              <a:lnSpc>
                <a:spcPct val="200000"/>
              </a:lnSpc>
              <a:spcBef>
                <a:spcPts val="0"/>
              </a:spcBef>
              <a:spcAft>
                <a:spcPts val="0"/>
              </a:spcAft>
              <a:buFont typeface="Arial" panose="020B0604020202020204" pitchFamily="34" charset="0"/>
              <a:buChar char="•"/>
            </a:pPr>
            <a:r>
              <a:rPr lang="en-GB" sz="3400">
                <a:highlight>
                  <a:srgbClr val="FFFFFF"/>
                </a:highlight>
              </a:rPr>
              <a:t>Explore problem area  - is trio writing a viable solution for creating user-friendly content for Welsh language users in your organisation…</a:t>
            </a:r>
          </a:p>
          <a:p>
            <a:pPr marL="596900" indent="-571500" rtl="0" fontAlgn="base">
              <a:lnSpc>
                <a:spcPct val="200000"/>
              </a:lnSpc>
              <a:spcBef>
                <a:spcPts val="0"/>
              </a:spcBef>
              <a:spcAft>
                <a:spcPts val="0"/>
              </a:spcAft>
              <a:buFont typeface="Arial" panose="020B0604020202020204" pitchFamily="34" charset="0"/>
              <a:buChar char="•"/>
            </a:pPr>
            <a:r>
              <a:rPr lang="en-GB" sz="3400">
                <a:highlight>
                  <a:srgbClr val="FFFFFF"/>
                </a:highlight>
              </a:rPr>
              <a:t>Preferred approach – How do you prefer to make and translate content for Welsh language users…</a:t>
            </a:r>
          </a:p>
          <a:p>
            <a:pPr marL="596900" indent="-571500" rtl="0" fontAlgn="base">
              <a:lnSpc>
                <a:spcPct val="200000"/>
              </a:lnSpc>
              <a:spcBef>
                <a:spcPts val="0"/>
              </a:spcBef>
              <a:spcAft>
                <a:spcPts val="0"/>
              </a:spcAft>
              <a:buFont typeface="Arial" panose="020B0604020202020204" pitchFamily="34" charset="0"/>
              <a:buChar char="•"/>
            </a:pPr>
            <a:r>
              <a:rPr lang="en-GB" sz="3400">
                <a:highlight>
                  <a:srgbClr val="FFFFFF"/>
                </a:highlight>
              </a:rPr>
              <a:t>General experience – what has your experience been like using trio writing…</a:t>
            </a:r>
          </a:p>
          <a:p>
            <a:pPr marL="596900" indent="-571500" rtl="0" fontAlgn="base">
              <a:lnSpc>
                <a:spcPct val="200000"/>
              </a:lnSpc>
              <a:spcBef>
                <a:spcPts val="0"/>
              </a:spcBef>
              <a:spcAft>
                <a:spcPts val="0"/>
              </a:spcAft>
              <a:buFont typeface="Arial" panose="020B0604020202020204" pitchFamily="34" charset="0"/>
              <a:buChar char="•"/>
            </a:pPr>
            <a:r>
              <a:rPr lang="en-GB" sz="3400">
                <a:highlight>
                  <a:srgbClr val="FFFFFF"/>
                </a:highlight>
              </a:rPr>
              <a:t>Overall experience - tell me what works well, what doesn’t, any suggestions for improvement…</a:t>
            </a:r>
          </a:p>
          <a:p>
            <a:pPr marL="596900" indent="-571500" rtl="0" fontAlgn="base">
              <a:lnSpc>
                <a:spcPct val="200000"/>
              </a:lnSpc>
              <a:spcBef>
                <a:spcPts val="0"/>
              </a:spcBef>
              <a:spcAft>
                <a:spcPts val="0"/>
              </a:spcAft>
              <a:buFont typeface="Arial" panose="020B0604020202020204" pitchFamily="34" charset="0"/>
              <a:buChar char="•"/>
            </a:pPr>
            <a:r>
              <a:rPr lang="en-GB" sz="3400">
                <a:highlight>
                  <a:srgbClr val="FFFFFF"/>
                </a:highlight>
              </a:rPr>
              <a:t>Forward looking - would you be using trio writing moving forward, if not, what will you use and why…</a:t>
            </a:r>
          </a:p>
          <a:p>
            <a:pPr marL="596900" indent="-571500" rtl="0" fontAlgn="base">
              <a:lnSpc>
                <a:spcPct val="200000"/>
              </a:lnSpc>
              <a:spcBef>
                <a:spcPts val="0"/>
              </a:spcBef>
              <a:spcAft>
                <a:spcPts val="0"/>
              </a:spcAft>
              <a:buFont typeface="Arial" panose="020B0604020202020204" pitchFamily="34" charset="0"/>
              <a:buChar char="•"/>
            </a:pPr>
            <a:r>
              <a:rPr lang="en-GB" sz="3400">
                <a:highlight>
                  <a:srgbClr val="FFFFFF"/>
                </a:highlight>
              </a:rPr>
              <a:t>Satisfaction level - how would you rate trio writing ; would you recommend it…</a:t>
            </a:r>
          </a:p>
          <a:p>
            <a:pPr marL="596900" indent="-571500" rtl="0" fontAlgn="base">
              <a:lnSpc>
                <a:spcPct val="200000"/>
              </a:lnSpc>
              <a:spcBef>
                <a:spcPts val="0"/>
              </a:spcBef>
              <a:spcAft>
                <a:spcPts val="0"/>
              </a:spcAft>
              <a:buFont typeface="Arial" panose="020B0604020202020204" pitchFamily="34" charset="0"/>
              <a:buChar char="•"/>
            </a:pPr>
            <a:endParaRPr lang="en-GB" sz="3400">
              <a:highlight>
                <a:srgbClr val="FFFFFF"/>
              </a:highlight>
            </a:endParaRPr>
          </a:p>
          <a:p>
            <a:pPr>
              <a:lnSpc>
                <a:spcPct val="200000"/>
              </a:lnSpc>
            </a:pPr>
            <a:endParaRPr lang="en-US" sz="3600" b="1">
              <a:highlight>
                <a:srgbClr val="FFFFFF"/>
              </a:highlight>
            </a:endParaRPr>
          </a:p>
        </p:txBody>
      </p:sp>
      <p:sp>
        <p:nvSpPr>
          <p:cNvPr id="4" name="Title 3">
            <a:extLst>
              <a:ext uri="{FF2B5EF4-FFF2-40B4-BE49-F238E27FC236}">
                <a16:creationId xmlns:a16="http://schemas.microsoft.com/office/drawing/2014/main" id="{5E9FFA61-C545-5975-2A00-304E99CD5CED}"/>
              </a:ext>
            </a:extLst>
          </p:cNvPr>
          <p:cNvSpPr>
            <a:spLocks noGrp="1"/>
          </p:cNvSpPr>
          <p:nvPr>
            <p:ph type="title"/>
          </p:nvPr>
        </p:nvSpPr>
        <p:spPr/>
        <p:txBody>
          <a:bodyPr/>
          <a:lstStyle/>
          <a:p>
            <a:r>
              <a:rPr lang="en-GB"/>
              <a:t>Interview questions </a:t>
            </a:r>
          </a:p>
        </p:txBody>
      </p:sp>
      <p:sp>
        <p:nvSpPr>
          <p:cNvPr id="5" name="Slide Number Placeholder 4">
            <a:extLst>
              <a:ext uri="{FF2B5EF4-FFF2-40B4-BE49-F238E27FC236}">
                <a16:creationId xmlns:a16="http://schemas.microsoft.com/office/drawing/2014/main" id="{B222BB2E-DECD-53BF-00F2-C5EB620CABCA}"/>
              </a:ext>
            </a:extLst>
          </p:cNvPr>
          <p:cNvSpPr>
            <a:spLocks noGrp="1"/>
          </p:cNvSpPr>
          <p:nvPr>
            <p:ph type="sldNum" sz="quarter" idx="4"/>
          </p:nvPr>
        </p:nvSpPr>
        <p:spPr/>
        <p:txBody>
          <a:bodyPr/>
          <a:lstStyle/>
          <a:p>
            <a:fld id="{3FCC3E9D-3B6B-704F-BBBD-DC5D892D6749}" type="slidenum">
              <a:rPr lang="en-GB" smtClean="0"/>
              <a:pPr/>
              <a:t>12</a:t>
            </a:fld>
            <a:endParaRPr lang="en-GB"/>
          </a:p>
        </p:txBody>
      </p:sp>
    </p:spTree>
    <p:extLst>
      <p:ext uri="{BB962C8B-B14F-4D97-AF65-F5344CB8AC3E}">
        <p14:creationId xmlns:p14="http://schemas.microsoft.com/office/powerpoint/2010/main" val="3847132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E28FA52-EE0F-5C80-1C02-4C10D069DB8B}"/>
              </a:ext>
            </a:extLst>
          </p:cNvPr>
          <p:cNvSpPr>
            <a:spLocks noGrp="1"/>
          </p:cNvSpPr>
          <p:nvPr>
            <p:ph type="body" sz="quarter" idx="11"/>
          </p:nvPr>
        </p:nvSpPr>
        <p:spPr/>
        <p:txBody>
          <a:bodyPr/>
          <a:lstStyle/>
          <a:p>
            <a:r>
              <a:rPr lang="en-GB" sz="6600" b="1">
                <a:latin typeface="Arial"/>
                <a:cs typeface="Arial"/>
              </a:rPr>
              <a:t>Key findings</a:t>
            </a:r>
            <a:endParaRPr lang="en-GB" sz="6000" b="1"/>
          </a:p>
        </p:txBody>
      </p:sp>
    </p:spTree>
    <p:extLst>
      <p:ext uri="{BB962C8B-B14F-4D97-AF65-F5344CB8AC3E}">
        <p14:creationId xmlns:p14="http://schemas.microsoft.com/office/powerpoint/2010/main" val="185191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75F525F-546F-7759-1B68-DF89ACCD9939}"/>
              </a:ext>
            </a:extLst>
          </p:cNvPr>
          <p:cNvSpPr>
            <a:spLocks noGrp="1"/>
          </p:cNvSpPr>
          <p:nvPr>
            <p:ph type="body" sz="quarter" idx="11"/>
          </p:nvPr>
        </p:nvSpPr>
        <p:spPr>
          <a:xfrm>
            <a:off x="1176956" y="2833487"/>
            <a:ext cx="22028499" cy="8493125"/>
          </a:xfrm>
        </p:spPr>
        <p:txBody>
          <a:bodyPr/>
          <a:lstStyle/>
          <a:p>
            <a:pPr>
              <a:lnSpc>
                <a:spcPct val="200000"/>
              </a:lnSpc>
            </a:pPr>
            <a:r>
              <a:rPr lang="en-GB" sz="3400">
                <a:highlight>
                  <a:srgbClr val="FFFFFF"/>
                </a:highlight>
              </a:rPr>
              <a:t>We faced the following limitations:</a:t>
            </a:r>
          </a:p>
          <a:p>
            <a:pPr marL="1485854" lvl="1" indent="-571500">
              <a:lnSpc>
                <a:spcPct val="200000"/>
              </a:lnSpc>
              <a:buFont typeface="Arial" panose="020B0604020202020204" pitchFamily="34" charset="0"/>
              <a:buChar char="•"/>
            </a:pPr>
            <a:r>
              <a:rPr lang="en-GB" sz="3400">
                <a:highlight>
                  <a:srgbClr val="FFFFFF"/>
                </a:highlight>
              </a:rPr>
              <a:t>This study only involved </a:t>
            </a:r>
            <a:r>
              <a:rPr lang="en-GB" sz="3400" b="1">
                <a:highlight>
                  <a:srgbClr val="FFFFFF"/>
                </a:highlight>
              </a:rPr>
              <a:t>4 people</a:t>
            </a:r>
            <a:r>
              <a:rPr lang="en-GB" sz="3400">
                <a:highlight>
                  <a:srgbClr val="FFFFFF"/>
                </a:highlight>
              </a:rPr>
              <a:t>, so the insights </a:t>
            </a:r>
            <a:r>
              <a:rPr lang="en-GB" sz="3400" b="1">
                <a:highlight>
                  <a:srgbClr val="FFFFFF"/>
                </a:highlight>
              </a:rPr>
              <a:t>might not be true for everyone</a:t>
            </a:r>
            <a:r>
              <a:rPr lang="en-GB" sz="3400">
                <a:highlight>
                  <a:srgbClr val="FFFFFF"/>
                </a:highlight>
              </a:rPr>
              <a:t>. Using a small number of participants can make it hard to trust our study's findings are </a:t>
            </a:r>
            <a:r>
              <a:rPr lang="en-GB" sz="3400" b="1">
                <a:highlight>
                  <a:srgbClr val="FFFFFF"/>
                </a:highlight>
              </a:rPr>
              <a:t>accurate for a larger group.</a:t>
            </a:r>
          </a:p>
          <a:p>
            <a:pPr marL="1485854" lvl="1" indent="-571500">
              <a:lnSpc>
                <a:spcPct val="200000"/>
              </a:lnSpc>
              <a:buFont typeface="Arial" panose="020B0604020202020204" pitchFamily="34" charset="0"/>
              <a:buChar char="•"/>
            </a:pPr>
            <a:r>
              <a:rPr lang="en-GB" sz="3400">
                <a:highlight>
                  <a:srgbClr val="FFFFFF"/>
                </a:highlight>
              </a:rPr>
              <a:t>Bias: this study </a:t>
            </a:r>
            <a:r>
              <a:rPr lang="en-GB" sz="3400" b="1">
                <a:highlight>
                  <a:srgbClr val="FFFFFF"/>
                </a:highlight>
              </a:rPr>
              <a:t>unintentionally favours content designers </a:t>
            </a:r>
            <a:r>
              <a:rPr lang="en-GB" sz="3400">
                <a:highlight>
                  <a:srgbClr val="FFFFFF"/>
                </a:highlight>
              </a:rPr>
              <a:t>and</a:t>
            </a:r>
            <a:r>
              <a:rPr lang="en-GB" sz="3400" b="1">
                <a:highlight>
                  <a:srgbClr val="FFFFFF"/>
                </a:highlight>
              </a:rPr>
              <a:t> translators</a:t>
            </a:r>
            <a:r>
              <a:rPr lang="en-GB" sz="3400">
                <a:highlight>
                  <a:srgbClr val="FFFFFF"/>
                </a:highlight>
              </a:rPr>
              <a:t>; we didn’t get to speak with </a:t>
            </a:r>
            <a:r>
              <a:rPr lang="en-GB" sz="3400" b="1">
                <a:highlight>
                  <a:srgbClr val="FFFFFF"/>
                </a:highlight>
              </a:rPr>
              <a:t>SMEs</a:t>
            </a:r>
          </a:p>
          <a:p>
            <a:pPr lvl="1">
              <a:lnSpc>
                <a:spcPct val="200000"/>
              </a:lnSpc>
            </a:pPr>
            <a:endParaRPr lang="en-GB" sz="3400">
              <a:highlight>
                <a:srgbClr val="FFFFFF"/>
              </a:highlight>
            </a:endParaRPr>
          </a:p>
          <a:p>
            <a:endParaRPr lang="en-GB"/>
          </a:p>
        </p:txBody>
      </p:sp>
      <p:sp>
        <p:nvSpPr>
          <p:cNvPr id="4" name="Title 3">
            <a:extLst>
              <a:ext uri="{FF2B5EF4-FFF2-40B4-BE49-F238E27FC236}">
                <a16:creationId xmlns:a16="http://schemas.microsoft.com/office/drawing/2014/main" id="{9595E501-572F-4328-3A05-B650C9D09ACE}"/>
              </a:ext>
            </a:extLst>
          </p:cNvPr>
          <p:cNvSpPr>
            <a:spLocks noGrp="1"/>
          </p:cNvSpPr>
          <p:nvPr>
            <p:ph type="title"/>
          </p:nvPr>
        </p:nvSpPr>
        <p:spPr>
          <a:xfrm>
            <a:off x="2103518" y="706774"/>
            <a:ext cx="21053891" cy="862112"/>
          </a:xfrm>
        </p:spPr>
        <p:txBody>
          <a:bodyPr/>
          <a:lstStyle/>
          <a:p>
            <a:r>
              <a:rPr lang="cy-GB">
                <a:solidFill>
                  <a:schemeClr val="tx1"/>
                </a:solidFill>
                <a:latin typeface="Arial"/>
                <a:cs typeface="Arial"/>
              </a:rPr>
              <a:t>Research limitations </a:t>
            </a:r>
            <a:endParaRPr lang="cy-GB">
              <a:solidFill>
                <a:schemeClr val="tx1"/>
              </a:solidFill>
            </a:endParaRPr>
          </a:p>
        </p:txBody>
      </p:sp>
      <p:sp>
        <p:nvSpPr>
          <p:cNvPr id="5" name="Slide Number Placeholder 4">
            <a:extLst>
              <a:ext uri="{FF2B5EF4-FFF2-40B4-BE49-F238E27FC236}">
                <a16:creationId xmlns:a16="http://schemas.microsoft.com/office/drawing/2014/main" id="{98849F68-837B-6DBE-7C8F-9FD7F860B465}"/>
              </a:ext>
            </a:extLst>
          </p:cNvPr>
          <p:cNvSpPr>
            <a:spLocks noGrp="1"/>
          </p:cNvSpPr>
          <p:nvPr>
            <p:ph type="sldNum" sz="quarter" idx="4"/>
          </p:nvPr>
        </p:nvSpPr>
        <p:spPr/>
        <p:txBody>
          <a:bodyPr/>
          <a:lstStyle/>
          <a:p>
            <a:fld id="{3FCC3E9D-3B6B-704F-BBBD-DC5D892D6749}" type="slidenum">
              <a:rPr lang="en-GB" smtClean="0"/>
              <a:pPr/>
              <a:t>14</a:t>
            </a:fld>
            <a:endParaRPr lang="en-GB"/>
          </a:p>
        </p:txBody>
      </p:sp>
    </p:spTree>
    <p:extLst>
      <p:ext uri="{BB962C8B-B14F-4D97-AF65-F5344CB8AC3E}">
        <p14:creationId xmlns:p14="http://schemas.microsoft.com/office/powerpoint/2010/main" val="6008642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9FFA61-C545-5975-2A00-304E99CD5CED}"/>
              </a:ext>
            </a:extLst>
          </p:cNvPr>
          <p:cNvSpPr>
            <a:spLocks noGrp="1"/>
          </p:cNvSpPr>
          <p:nvPr>
            <p:ph type="title"/>
          </p:nvPr>
        </p:nvSpPr>
        <p:spPr/>
        <p:txBody>
          <a:bodyPr/>
          <a:lstStyle/>
          <a:p>
            <a:r>
              <a:rPr lang="en-GB"/>
              <a:t>Initial impressions of trio writing   </a:t>
            </a:r>
          </a:p>
        </p:txBody>
      </p:sp>
      <p:sp>
        <p:nvSpPr>
          <p:cNvPr id="5" name="Slide Number Placeholder 4">
            <a:extLst>
              <a:ext uri="{FF2B5EF4-FFF2-40B4-BE49-F238E27FC236}">
                <a16:creationId xmlns:a16="http://schemas.microsoft.com/office/drawing/2014/main" id="{B222BB2E-DECD-53BF-00F2-C5EB620CABCA}"/>
              </a:ext>
            </a:extLst>
          </p:cNvPr>
          <p:cNvSpPr>
            <a:spLocks noGrp="1"/>
          </p:cNvSpPr>
          <p:nvPr>
            <p:ph type="sldNum" sz="quarter" idx="4"/>
          </p:nvPr>
        </p:nvSpPr>
        <p:spPr/>
        <p:txBody>
          <a:bodyPr/>
          <a:lstStyle/>
          <a:p>
            <a:fld id="{3FCC3E9D-3B6B-704F-BBBD-DC5D892D6749}" type="slidenum">
              <a:rPr lang="en-GB" smtClean="0"/>
              <a:pPr/>
              <a:t>15</a:t>
            </a:fld>
            <a:endParaRPr lang="en-GB"/>
          </a:p>
        </p:txBody>
      </p:sp>
      <p:graphicFrame>
        <p:nvGraphicFramePr>
          <p:cNvPr id="30" name="Diagram 29">
            <a:extLst>
              <a:ext uri="{FF2B5EF4-FFF2-40B4-BE49-F238E27FC236}">
                <a16:creationId xmlns:a16="http://schemas.microsoft.com/office/drawing/2014/main" id="{D71043A7-EA7E-8762-A02F-ABF62872E79B}"/>
              </a:ext>
            </a:extLst>
          </p:cNvPr>
          <p:cNvGraphicFramePr/>
          <p:nvPr>
            <p:extLst>
              <p:ext uri="{D42A27DB-BD31-4B8C-83A1-F6EECF244321}">
                <p14:modId xmlns:p14="http://schemas.microsoft.com/office/powerpoint/2010/main" val="2363802602"/>
              </p:ext>
            </p:extLst>
          </p:nvPr>
        </p:nvGraphicFramePr>
        <p:xfrm>
          <a:off x="5251269" y="2116183"/>
          <a:ext cx="13033088" cy="880297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1" name="TextBox 30">
            <a:extLst>
              <a:ext uri="{FF2B5EF4-FFF2-40B4-BE49-F238E27FC236}">
                <a16:creationId xmlns:a16="http://schemas.microsoft.com/office/drawing/2014/main" id="{4C895061-7F17-296C-4A37-7BA327465862}"/>
              </a:ext>
            </a:extLst>
          </p:cNvPr>
          <p:cNvSpPr txBox="1"/>
          <p:nvPr/>
        </p:nvSpPr>
        <p:spPr>
          <a:xfrm>
            <a:off x="8710799" y="10866294"/>
            <a:ext cx="7889966" cy="1200329"/>
          </a:xfrm>
          <a:prstGeom prst="rect">
            <a:avLst/>
          </a:prstGeom>
          <a:noFill/>
        </p:spPr>
        <p:txBody>
          <a:bodyPr wrap="square" rtlCol="0">
            <a:spAutoFit/>
          </a:bodyPr>
          <a:lstStyle/>
          <a:p>
            <a:pPr algn="ctr"/>
            <a:r>
              <a:rPr lang="en-US"/>
              <a:t>Designing bilingual content for user- centered services </a:t>
            </a:r>
          </a:p>
        </p:txBody>
      </p:sp>
      <p:sp>
        <p:nvSpPr>
          <p:cNvPr id="32" name="TextBox 31">
            <a:extLst>
              <a:ext uri="{FF2B5EF4-FFF2-40B4-BE49-F238E27FC236}">
                <a16:creationId xmlns:a16="http://schemas.microsoft.com/office/drawing/2014/main" id="{D5B1B989-695A-BF73-7CD0-A3AA61303ECD}"/>
              </a:ext>
            </a:extLst>
          </p:cNvPr>
          <p:cNvSpPr txBox="1"/>
          <p:nvPr/>
        </p:nvSpPr>
        <p:spPr>
          <a:xfrm>
            <a:off x="783770" y="3204073"/>
            <a:ext cx="6270173" cy="3313599"/>
          </a:xfrm>
          <a:prstGeom prst="rect">
            <a:avLst/>
          </a:prstGeom>
          <a:solidFill>
            <a:srgbClr val="4DAD9C"/>
          </a:solidFill>
        </p:spPr>
        <p:txBody>
          <a:bodyPr wrap="square" rtlCol="0">
            <a:spAutoFit/>
          </a:bodyPr>
          <a:lstStyle/>
          <a:p>
            <a:pPr>
              <a:lnSpc>
                <a:spcPct val="150000"/>
              </a:lnSpc>
            </a:pPr>
            <a:r>
              <a:rPr lang="en-US"/>
              <a:t>"Better standard of Welsh is implemented due to Trio writing due to working with a translator" - P01</a:t>
            </a:r>
          </a:p>
        </p:txBody>
      </p:sp>
      <p:sp>
        <p:nvSpPr>
          <p:cNvPr id="33" name="TextBox 32">
            <a:extLst>
              <a:ext uri="{FF2B5EF4-FFF2-40B4-BE49-F238E27FC236}">
                <a16:creationId xmlns:a16="http://schemas.microsoft.com/office/drawing/2014/main" id="{67DAE334-69B1-5C3F-04BC-2C9BF850E441}"/>
              </a:ext>
            </a:extLst>
          </p:cNvPr>
          <p:cNvSpPr txBox="1"/>
          <p:nvPr/>
        </p:nvSpPr>
        <p:spPr>
          <a:xfrm>
            <a:off x="1119051" y="8113992"/>
            <a:ext cx="5307876" cy="3313599"/>
          </a:xfrm>
          <a:prstGeom prst="rect">
            <a:avLst/>
          </a:prstGeom>
          <a:solidFill>
            <a:srgbClr val="4DAD9C"/>
          </a:solidFill>
        </p:spPr>
        <p:txBody>
          <a:bodyPr wrap="square" rtlCol="0">
            <a:spAutoFit/>
          </a:bodyPr>
          <a:lstStyle/>
          <a:p>
            <a:pPr>
              <a:lnSpc>
                <a:spcPct val="150000"/>
              </a:lnSpc>
            </a:pPr>
            <a:r>
              <a:rPr lang="en-US"/>
              <a:t>"</a:t>
            </a:r>
            <a:r>
              <a:rPr lang="en-GB"/>
              <a:t>Fantastic! Gives Welsh and English same consideration from the outset</a:t>
            </a:r>
            <a:r>
              <a:rPr lang="en-US"/>
              <a:t>" - P02</a:t>
            </a:r>
          </a:p>
        </p:txBody>
      </p:sp>
      <p:sp>
        <p:nvSpPr>
          <p:cNvPr id="34" name="TextBox 33">
            <a:extLst>
              <a:ext uri="{FF2B5EF4-FFF2-40B4-BE49-F238E27FC236}">
                <a16:creationId xmlns:a16="http://schemas.microsoft.com/office/drawing/2014/main" id="{D5279944-D93C-0BC1-573A-CDDD87B5685A}"/>
              </a:ext>
            </a:extLst>
          </p:cNvPr>
          <p:cNvSpPr txBox="1"/>
          <p:nvPr/>
        </p:nvSpPr>
        <p:spPr>
          <a:xfrm>
            <a:off x="17443980" y="2822964"/>
            <a:ext cx="5307876" cy="3313599"/>
          </a:xfrm>
          <a:prstGeom prst="rect">
            <a:avLst/>
          </a:prstGeom>
          <a:solidFill>
            <a:srgbClr val="4DAD9C"/>
          </a:solidFill>
        </p:spPr>
        <p:txBody>
          <a:bodyPr wrap="square" rtlCol="0">
            <a:spAutoFit/>
          </a:bodyPr>
          <a:lstStyle/>
          <a:p>
            <a:pPr>
              <a:lnSpc>
                <a:spcPct val="150000"/>
              </a:lnSpc>
            </a:pPr>
            <a:r>
              <a:rPr lang="en-GB"/>
              <a:t>"It is a better way of working together - context is discussed with translator</a:t>
            </a:r>
            <a:r>
              <a:rPr lang="en-US"/>
              <a:t>" - P03</a:t>
            </a:r>
          </a:p>
        </p:txBody>
      </p:sp>
      <p:sp>
        <p:nvSpPr>
          <p:cNvPr id="35" name="TextBox 34">
            <a:extLst>
              <a:ext uri="{FF2B5EF4-FFF2-40B4-BE49-F238E27FC236}">
                <a16:creationId xmlns:a16="http://schemas.microsoft.com/office/drawing/2014/main" id="{AEDB61BF-B2DE-D6AF-2BD0-FB5B45AD53BE}"/>
              </a:ext>
            </a:extLst>
          </p:cNvPr>
          <p:cNvSpPr txBox="1"/>
          <p:nvPr/>
        </p:nvSpPr>
        <p:spPr>
          <a:xfrm>
            <a:off x="12746673" y="5500926"/>
            <a:ext cx="6270173" cy="4144661"/>
          </a:xfrm>
          <a:prstGeom prst="rect">
            <a:avLst/>
          </a:prstGeom>
          <a:solidFill>
            <a:srgbClr val="4DAD9C"/>
          </a:solidFill>
        </p:spPr>
        <p:txBody>
          <a:bodyPr wrap="square" lIns="91440" tIns="45720" rIns="91440" bIns="45720" rtlCol="0" anchor="t">
            <a:spAutoFit/>
          </a:bodyPr>
          <a:lstStyle/>
          <a:p>
            <a:pPr>
              <a:lnSpc>
                <a:spcPct val="150000"/>
              </a:lnSpc>
            </a:pPr>
            <a:r>
              <a:rPr lang="en-US"/>
              <a:t>"</a:t>
            </a:r>
            <a:r>
              <a:rPr lang="en-GB"/>
              <a:t>The collaboration opened dialogue between content  and Head of Translation about tone of voice and style</a:t>
            </a:r>
            <a:r>
              <a:rPr lang="en-US"/>
              <a:t>" - P04</a:t>
            </a:r>
          </a:p>
        </p:txBody>
      </p:sp>
    </p:spTree>
    <p:extLst>
      <p:ext uri="{BB962C8B-B14F-4D97-AF65-F5344CB8AC3E}">
        <p14:creationId xmlns:p14="http://schemas.microsoft.com/office/powerpoint/2010/main" val="3513346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595E501-572F-4328-3A05-B650C9D09ACE}"/>
              </a:ext>
            </a:extLst>
          </p:cNvPr>
          <p:cNvSpPr>
            <a:spLocks noGrp="1"/>
          </p:cNvSpPr>
          <p:nvPr>
            <p:ph type="title"/>
          </p:nvPr>
        </p:nvSpPr>
        <p:spPr>
          <a:xfrm>
            <a:off x="2103518" y="706774"/>
            <a:ext cx="21053891" cy="862112"/>
          </a:xfrm>
        </p:spPr>
        <p:txBody>
          <a:bodyPr/>
          <a:lstStyle/>
          <a:p>
            <a:pPr fontAlgn="t">
              <a:lnSpc>
                <a:spcPct val="100000"/>
              </a:lnSpc>
              <a:spcBef>
                <a:spcPts val="0"/>
              </a:spcBef>
              <a:defRPr/>
            </a:pPr>
            <a:r>
              <a:rPr lang="en-US" sz="3200" b="1">
                <a:solidFill>
                  <a:srgbClr val="007361"/>
                </a:solidFill>
                <a:latin typeface="Arial" panose="020B0604020202020204" pitchFamily="34" charset="0"/>
                <a:ea typeface="+mj-ea"/>
                <a:cs typeface="Arial" panose="020B0604020202020204" pitchFamily="34" charset="0"/>
              </a:rPr>
              <a:t>How do you currently manage making content in Welsh?</a:t>
            </a:r>
            <a:endParaRPr lang="en-GB" sz="3200" kern="1200">
              <a:solidFill>
                <a:schemeClr val="tx1"/>
              </a:solidFill>
              <a:effectLst/>
              <a:latin typeface="+mn-lt"/>
              <a:ea typeface="+mn-ea"/>
              <a:cs typeface="+mn-cs"/>
            </a:endParaRPr>
          </a:p>
        </p:txBody>
      </p:sp>
      <p:sp>
        <p:nvSpPr>
          <p:cNvPr id="5" name="Slide Number Placeholder 4">
            <a:extLst>
              <a:ext uri="{FF2B5EF4-FFF2-40B4-BE49-F238E27FC236}">
                <a16:creationId xmlns:a16="http://schemas.microsoft.com/office/drawing/2014/main" id="{98849F68-837B-6DBE-7C8F-9FD7F860B465}"/>
              </a:ext>
            </a:extLst>
          </p:cNvPr>
          <p:cNvSpPr>
            <a:spLocks noGrp="1"/>
          </p:cNvSpPr>
          <p:nvPr>
            <p:ph type="sldNum" sz="quarter" idx="4"/>
          </p:nvPr>
        </p:nvSpPr>
        <p:spPr/>
        <p:txBody>
          <a:bodyPr/>
          <a:lstStyle/>
          <a:p>
            <a:fld id="{3FCC3E9D-3B6B-704F-BBBD-DC5D892D6749}" type="slidenum">
              <a:rPr lang="en-GB" smtClean="0"/>
              <a:pPr/>
              <a:t>16</a:t>
            </a:fld>
            <a:endParaRPr lang="en-GB"/>
          </a:p>
        </p:txBody>
      </p:sp>
      <p:sp>
        <p:nvSpPr>
          <p:cNvPr id="8" name="TextBox 7">
            <a:extLst>
              <a:ext uri="{FF2B5EF4-FFF2-40B4-BE49-F238E27FC236}">
                <a16:creationId xmlns:a16="http://schemas.microsoft.com/office/drawing/2014/main" id="{A3BDBEBD-7B18-8951-23E8-046F4FA30DA5}"/>
              </a:ext>
            </a:extLst>
          </p:cNvPr>
          <p:cNvSpPr txBox="1"/>
          <p:nvPr/>
        </p:nvSpPr>
        <p:spPr>
          <a:xfrm>
            <a:off x="12191206" y="5011583"/>
            <a:ext cx="10540022" cy="3313599"/>
          </a:xfrm>
          <a:prstGeom prst="rect">
            <a:avLst/>
          </a:prstGeom>
          <a:solidFill>
            <a:srgbClr val="77C4B5"/>
          </a:solidFill>
          <a:ln w="44450">
            <a:solidFill>
              <a:srgbClr val="00313F"/>
            </a:solidFill>
          </a:ln>
        </p:spPr>
        <p:txBody>
          <a:bodyPr wrap="square">
            <a:spAutoFit/>
          </a:bodyPr>
          <a:lstStyle/>
          <a:p>
            <a:pPr>
              <a:lnSpc>
                <a:spcPct val="150000"/>
              </a:lnSpc>
            </a:pPr>
            <a:r>
              <a:rPr lang="en-GB"/>
              <a:t>“The process is </a:t>
            </a:r>
            <a:r>
              <a:rPr lang="en-GB" b="1"/>
              <a:t>straight-forward generally</a:t>
            </a:r>
            <a:r>
              <a:rPr lang="en-GB"/>
              <a:t>. All translation requests come through an IT system. But </a:t>
            </a:r>
            <a:r>
              <a:rPr lang="en-GB" b="1"/>
              <a:t>more notice </a:t>
            </a:r>
            <a:r>
              <a:rPr lang="en-GB"/>
              <a:t>from other departments </a:t>
            </a:r>
            <a:r>
              <a:rPr lang="en-GB" b="1"/>
              <a:t>would help to plan our work</a:t>
            </a:r>
            <a:r>
              <a:rPr lang="en-GB"/>
              <a:t>” – P4, Head of Translation </a:t>
            </a:r>
          </a:p>
        </p:txBody>
      </p:sp>
      <p:sp>
        <p:nvSpPr>
          <p:cNvPr id="9" name="TextBox 8">
            <a:extLst>
              <a:ext uri="{FF2B5EF4-FFF2-40B4-BE49-F238E27FC236}">
                <a16:creationId xmlns:a16="http://schemas.microsoft.com/office/drawing/2014/main" id="{3404BC22-A6BE-08A3-19D0-8B6FDBD00B80}"/>
              </a:ext>
            </a:extLst>
          </p:cNvPr>
          <p:cNvSpPr txBox="1"/>
          <p:nvPr/>
        </p:nvSpPr>
        <p:spPr>
          <a:xfrm>
            <a:off x="1226891" y="5113582"/>
            <a:ext cx="10062090" cy="3313599"/>
          </a:xfrm>
          <a:prstGeom prst="rect">
            <a:avLst/>
          </a:prstGeom>
          <a:solidFill>
            <a:srgbClr val="007361">
              <a:alpha val="60000"/>
            </a:srgbClr>
          </a:solidFill>
          <a:ln w="34925">
            <a:solidFill>
              <a:srgbClr val="00313F"/>
            </a:solidFill>
          </a:ln>
        </p:spPr>
        <p:txBody>
          <a:bodyPr wrap="square">
            <a:spAutoFit/>
          </a:bodyPr>
          <a:lstStyle/>
          <a:p>
            <a:pPr>
              <a:lnSpc>
                <a:spcPct val="150000"/>
              </a:lnSpc>
            </a:pPr>
            <a:r>
              <a:rPr lang="en-GB" b="1"/>
              <a:t>“English focused on first </a:t>
            </a:r>
            <a:r>
              <a:rPr lang="en-GB"/>
              <a:t>&amp; designed</a:t>
            </a:r>
            <a:r>
              <a:rPr lang="en-GB" b="1"/>
              <a:t>. </a:t>
            </a:r>
            <a:r>
              <a:rPr lang="en-GB"/>
              <a:t>In house </a:t>
            </a:r>
            <a:r>
              <a:rPr lang="en-GB" b="1"/>
              <a:t>x5 translators</a:t>
            </a:r>
            <a:r>
              <a:rPr lang="en-GB"/>
              <a:t> including </a:t>
            </a:r>
            <a:r>
              <a:rPr lang="en-GB" b="1"/>
              <a:t>translation software</a:t>
            </a:r>
            <a:r>
              <a:rPr lang="en-GB"/>
              <a:t>. </a:t>
            </a:r>
            <a:r>
              <a:rPr lang="en-GB" b="1"/>
              <a:t>Under 1000 words in house</a:t>
            </a:r>
            <a:r>
              <a:rPr lang="en-GB"/>
              <a:t>, more words outsourced” – P2, Senior Translator</a:t>
            </a:r>
          </a:p>
        </p:txBody>
      </p:sp>
      <p:sp>
        <p:nvSpPr>
          <p:cNvPr id="10" name="TextBox 9">
            <a:extLst>
              <a:ext uri="{FF2B5EF4-FFF2-40B4-BE49-F238E27FC236}">
                <a16:creationId xmlns:a16="http://schemas.microsoft.com/office/drawing/2014/main" id="{4ECB3DE5-71DA-AFE6-F497-CF9C04B74049}"/>
              </a:ext>
            </a:extLst>
          </p:cNvPr>
          <p:cNvSpPr txBox="1"/>
          <p:nvPr/>
        </p:nvSpPr>
        <p:spPr>
          <a:xfrm>
            <a:off x="1109797" y="9173169"/>
            <a:ext cx="12684580" cy="3313599"/>
          </a:xfrm>
          <a:prstGeom prst="rect">
            <a:avLst/>
          </a:prstGeom>
          <a:solidFill>
            <a:srgbClr val="003761">
              <a:alpha val="7059"/>
            </a:srgbClr>
          </a:solidFill>
          <a:ln w="41275">
            <a:solidFill>
              <a:srgbClr val="00313F"/>
            </a:solidFill>
          </a:ln>
        </p:spPr>
        <p:txBody>
          <a:bodyPr wrap="square">
            <a:spAutoFit/>
          </a:bodyPr>
          <a:lstStyle/>
          <a:p>
            <a:pPr>
              <a:lnSpc>
                <a:spcPct val="150000"/>
              </a:lnSpc>
            </a:pPr>
            <a:r>
              <a:rPr lang="en-GB"/>
              <a:t>“</a:t>
            </a:r>
            <a:r>
              <a:rPr lang="en-GB" b="1"/>
              <a:t>Internal translation unit </a:t>
            </a:r>
            <a:r>
              <a:rPr lang="en-GB"/>
              <a:t>are the first point of contact for written copy: </a:t>
            </a:r>
            <a:r>
              <a:rPr lang="en-GB" b="1"/>
              <a:t>context is given to the team</a:t>
            </a:r>
            <a:r>
              <a:rPr lang="en-GB"/>
              <a:t>, but I also create Welsh content from scratch to </a:t>
            </a:r>
            <a:r>
              <a:rPr lang="en-GB" b="1"/>
              <a:t>incorporate style guide </a:t>
            </a:r>
            <a:r>
              <a:rPr lang="en-GB"/>
              <a:t>and </a:t>
            </a:r>
            <a:r>
              <a:rPr lang="en-GB" b="1"/>
              <a:t>tone of voice </a:t>
            </a:r>
            <a:r>
              <a:rPr lang="en-GB"/>
              <a:t>- so this bilingual. </a:t>
            </a:r>
            <a:r>
              <a:rPr lang="en-GB" b="1"/>
              <a:t> </a:t>
            </a:r>
            <a:r>
              <a:rPr lang="en-GB"/>
              <a:t>” – P3, Marketing Officer</a:t>
            </a:r>
          </a:p>
        </p:txBody>
      </p:sp>
      <p:cxnSp>
        <p:nvCxnSpPr>
          <p:cNvPr id="11" name="Straight Connector 10">
            <a:extLst>
              <a:ext uri="{FF2B5EF4-FFF2-40B4-BE49-F238E27FC236}">
                <a16:creationId xmlns:a16="http://schemas.microsoft.com/office/drawing/2014/main" id="{78DF36C8-ED67-B29A-1C89-06026D0294A8}"/>
              </a:ext>
            </a:extLst>
          </p:cNvPr>
          <p:cNvCxnSpPr/>
          <p:nvPr/>
        </p:nvCxnSpPr>
        <p:spPr>
          <a:xfrm>
            <a:off x="4883117" y="3647103"/>
            <a:ext cx="12356590" cy="0"/>
          </a:xfrm>
          <a:prstGeom prst="line">
            <a:avLst/>
          </a:prstGeom>
          <a:ln w="730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2" name="TextBox 11">
            <a:extLst>
              <a:ext uri="{FF2B5EF4-FFF2-40B4-BE49-F238E27FC236}">
                <a16:creationId xmlns:a16="http://schemas.microsoft.com/office/drawing/2014/main" id="{F936783B-E225-FECB-423D-185C8A0B1EA1}"/>
              </a:ext>
            </a:extLst>
          </p:cNvPr>
          <p:cNvSpPr txBox="1"/>
          <p:nvPr/>
        </p:nvSpPr>
        <p:spPr>
          <a:xfrm>
            <a:off x="14126253" y="3772806"/>
            <a:ext cx="3038011" cy="461665"/>
          </a:xfrm>
          <a:prstGeom prst="rect">
            <a:avLst/>
          </a:prstGeom>
          <a:noFill/>
        </p:spPr>
        <p:txBody>
          <a:bodyPr wrap="none" rtlCol="0">
            <a:spAutoFit/>
          </a:bodyPr>
          <a:lstStyle/>
          <a:p>
            <a:r>
              <a:rPr lang="en-GB" sz="2400" b="1">
                <a:solidFill>
                  <a:srgbClr val="3E3735"/>
                </a:solidFill>
              </a:rPr>
              <a:t>Difficult to manage </a:t>
            </a:r>
          </a:p>
        </p:txBody>
      </p:sp>
      <p:sp>
        <p:nvSpPr>
          <p:cNvPr id="13" name="TextBox 12">
            <a:extLst>
              <a:ext uri="{FF2B5EF4-FFF2-40B4-BE49-F238E27FC236}">
                <a16:creationId xmlns:a16="http://schemas.microsoft.com/office/drawing/2014/main" id="{A1EB4E6D-27BA-773B-C222-2C4B5311D9E5}"/>
              </a:ext>
            </a:extLst>
          </p:cNvPr>
          <p:cNvSpPr txBox="1"/>
          <p:nvPr/>
        </p:nvSpPr>
        <p:spPr>
          <a:xfrm>
            <a:off x="5370316" y="3830844"/>
            <a:ext cx="2805027" cy="461665"/>
          </a:xfrm>
          <a:prstGeom prst="rect">
            <a:avLst/>
          </a:prstGeom>
          <a:noFill/>
        </p:spPr>
        <p:txBody>
          <a:bodyPr wrap="square" rtlCol="0">
            <a:spAutoFit/>
          </a:bodyPr>
          <a:lstStyle/>
          <a:p>
            <a:r>
              <a:rPr lang="en-GB" sz="2400" b="1">
                <a:solidFill>
                  <a:schemeClr val="accent6">
                    <a:lumMod val="75000"/>
                  </a:schemeClr>
                </a:solidFill>
              </a:rPr>
              <a:t>Easy to manage</a:t>
            </a:r>
          </a:p>
        </p:txBody>
      </p:sp>
      <p:grpSp>
        <p:nvGrpSpPr>
          <p:cNvPr id="23" name="Group 22">
            <a:extLst>
              <a:ext uri="{FF2B5EF4-FFF2-40B4-BE49-F238E27FC236}">
                <a16:creationId xmlns:a16="http://schemas.microsoft.com/office/drawing/2014/main" id="{245CB883-B797-5F7F-FD9F-53552312AC4F}"/>
              </a:ext>
            </a:extLst>
          </p:cNvPr>
          <p:cNvGrpSpPr/>
          <p:nvPr/>
        </p:nvGrpSpPr>
        <p:grpSpPr>
          <a:xfrm>
            <a:off x="8444223" y="2754304"/>
            <a:ext cx="4679113" cy="759917"/>
            <a:chOff x="5295928" y="2798510"/>
            <a:chExt cx="4679113" cy="759917"/>
          </a:xfrm>
        </p:grpSpPr>
        <p:sp>
          <p:nvSpPr>
            <p:cNvPr id="14" name="TextBox 13">
              <a:extLst>
                <a:ext uri="{FF2B5EF4-FFF2-40B4-BE49-F238E27FC236}">
                  <a16:creationId xmlns:a16="http://schemas.microsoft.com/office/drawing/2014/main" id="{9CED7C75-9C67-BAE3-CEDF-6820919C88A1}"/>
                </a:ext>
              </a:extLst>
            </p:cNvPr>
            <p:cNvSpPr txBox="1"/>
            <p:nvPr/>
          </p:nvSpPr>
          <p:spPr>
            <a:xfrm>
              <a:off x="7983855" y="2798510"/>
              <a:ext cx="946955" cy="727616"/>
            </a:xfrm>
            <a:prstGeom prst="rect">
              <a:avLst/>
            </a:prstGeom>
            <a:solidFill>
              <a:schemeClr val="accent1">
                <a:lumMod val="20000"/>
                <a:lumOff val="80000"/>
              </a:schemeClr>
            </a:solidFill>
          </p:spPr>
          <p:txBody>
            <a:bodyPr wrap="none" rtlCol="0">
              <a:spAutoFit/>
            </a:bodyPr>
            <a:lstStyle/>
            <a:p>
              <a:r>
                <a:rPr lang="en-GB" b="1"/>
                <a:t>P3</a:t>
              </a:r>
              <a:r>
                <a:rPr lang="en-GB"/>
                <a:t> </a:t>
              </a:r>
            </a:p>
          </p:txBody>
        </p:sp>
        <p:sp>
          <p:nvSpPr>
            <p:cNvPr id="15" name="TextBox 14">
              <a:extLst>
                <a:ext uri="{FF2B5EF4-FFF2-40B4-BE49-F238E27FC236}">
                  <a16:creationId xmlns:a16="http://schemas.microsoft.com/office/drawing/2014/main" id="{971D1E28-8F14-D981-FC68-2F5115165819}"/>
                </a:ext>
              </a:extLst>
            </p:cNvPr>
            <p:cNvSpPr txBox="1"/>
            <p:nvPr/>
          </p:nvSpPr>
          <p:spPr>
            <a:xfrm>
              <a:off x="9097878" y="2802528"/>
              <a:ext cx="877163" cy="646331"/>
            </a:xfrm>
            <a:prstGeom prst="rect">
              <a:avLst/>
            </a:prstGeom>
            <a:solidFill>
              <a:schemeClr val="accent1">
                <a:lumMod val="20000"/>
                <a:lumOff val="80000"/>
              </a:schemeClr>
            </a:solidFill>
          </p:spPr>
          <p:txBody>
            <a:bodyPr wrap="none" rtlCol="0">
              <a:spAutoFit/>
            </a:bodyPr>
            <a:lstStyle/>
            <a:p>
              <a:r>
                <a:rPr lang="en-GB" b="1"/>
                <a:t>P4</a:t>
              </a:r>
              <a:r>
                <a:rPr lang="en-GB"/>
                <a:t> </a:t>
              </a:r>
            </a:p>
          </p:txBody>
        </p:sp>
        <p:sp>
          <p:nvSpPr>
            <p:cNvPr id="16" name="TextBox 15">
              <a:extLst>
                <a:ext uri="{FF2B5EF4-FFF2-40B4-BE49-F238E27FC236}">
                  <a16:creationId xmlns:a16="http://schemas.microsoft.com/office/drawing/2014/main" id="{33D6CE66-C519-3BEE-EBBB-E9752269392E}"/>
                </a:ext>
              </a:extLst>
            </p:cNvPr>
            <p:cNvSpPr txBox="1"/>
            <p:nvPr/>
          </p:nvSpPr>
          <p:spPr>
            <a:xfrm>
              <a:off x="5295928" y="2811374"/>
              <a:ext cx="946955" cy="727616"/>
            </a:xfrm>
            <a:prstGeom prst="rect">
              <a:avLst/>
            </a:prstGeom>
            <a:solidFill>
              <a:schemeClr val="accent1">
                <a:lumMod val="20000"/>
                <a:lumOff val="80000"/>
              </a:schemeClr>
            </a:solidFill>
          </p:spPr>
          <p:txBody>
            <a:bodyPr wrap="none" rtlCol="0">
              <a:spAutoFit/>
            </a:bodyPr>
            <a:lstStyle/>
            <a:p>
              <a:r>
                <a:rPr lang="en-GB" b="1"/>
                <a:t>P2</a:t>
              </a:r>
              <a:r>
                <a:rPr lang="en-GB"/>
                <a:t> </a:t>
              </a:r>
            </a:p>
          </p:txBody>
        </p:sp>
        <p:sp>
          <p:nvSpPr>
            <p:cNvPr id="17" name="TextBox 16">
              <a:extLst>
                <a:ext uri="{FF2B5EF4-FFF2-40B4-BE49-F238E27FC236}">
                  <a16:creationId xmlns:a16="http://schemas.microsoft.com/office/drawing/2014/main" id="{0684E292-42C4-4250-5CD3-75B93E0DB648}"/>
                </a:ext>
              </a:extLst>
            </p:cNvPr>
            <p:cNvSpPr txBox="1"/>
            <p:nvPr/>
          </p:nvSpPr>
          <p:spPr>
            <a:xfrm>
              <a:off x="6806094" y="2830811"/>
              <a:ext cx="946955" cy="727616"/>
            </a:xfrm>
            <a:prstGeom prst="rect">
              <a:avLst/>
            </a:prstGeom>
            <a:solidFill>
              <a:schemeClr val="accent1">
                <a:lumMod val="20000"/>
                <a:lumOff val="80000"/>
              </a:schemeClr>
            </a:solidFill>
          </p:spPr>
          <p:txBody>
            <a:bodyPr wrap="none" rtlCol="0">
              <a:spAutoFit/>
            </a:bodyPr>
            <a:lstStyle/>
            <a:p>
              <a:r>
                <a:rPr lang="en-GB" b="1"/>
                <a:t>P1</a:t>
              </a:r>
              <a:r>
                <a:rPr lang="en-GB"/>
                <a:t> </a:t>
              </a:r>
            </a:p>
          </p:txBody>
        </p:sp>
      </p:grpSp>
      <p:sp>
        <p:nvSpPr>
          <p:cNvPr id="19" name="TextBox 18">
            <a:extLst>
              <a:ext uri="{FF2B5EF4-FFF2-40B4-BE49-F238E27FC236}">
                <a16:creationId xmlns:a16="http://schemas.microsoft.com/office/drawing/2014/main" id="{3454E813-4876-A044-AB2A-821B81388F50}"/>
              </a:ext>
            </a:extLst>
          </p:cNvPr>
          <p:cNvSpPr txBox="1"/>
          <p:nvPr/>
        </p:nvSpPr>
        <p:spPr>
          <a:xfrm>
            <a:off x="14413636" y="8918515"/>
            <a:ext cx="9146363" cy="3313599"/>
          </a:xfrm>
          <a:prstGeom prst="rect">
            <a:avLst/>
          </a:prstGeom>
          <a:solidFill>
            <a:srgbClr val="003761">
              <a:alpha val="63137"/>
            </a:srgbClr>
          </a:solidFill>
          <a:ln w="41275">
            <a:solidFill>
              <a:srgbClr val="00313F"/>
            </a:solidFill>
          </a:ln>
        </p:spPr>
        <p:txBody>
          <a:bodyPr wrap="square">
            <a:spAutoFit/>
          </a:bodyPr>
          <a:lstStyle>
            <a:defPPr>
              <a:defRPr lang="en-US"/>
            </a:defPPr>
            <a:lvl1pPr>
              <a:lnSpc>
                <a:spcPct val="150000"/>
              </a:lnSpc>
            </a:lvl1pPr>
          </a:lstStyle>
          <a:p>
            <a:r>
              <a:rPr lang="en-GB"/>
              <a:t>“</a:t>
            </a:r>
            <a:r>
              <a:rPr lang="en-GB" b="1"/>
              <a:t>Digital services team </a:t>
            </a:r>
            <a:r>
              <a:rPr lang="en-GB"/>
              <a:t>involved in the </a:t>
            </a:r>
            <a:r>
              <a:rPr lang="en-GB" b="1"/>
              <a:t>content that goes online</a:t>
            </a:r>
            <a:r>
              <a:rPr lang="en-GB"/>
              <a:t>, They publish things online and </a:t>
            </a:r>
            <a:r>
              <a:rPr lang="en-GB" b="1"/>
              <a:t>make sure everything is compliant</a:t>
            </a:r>
            <a:r>
              <a:rPr lang="en-GB"/>
              <a:t>. ” – P1, Content Designer </a:t>
            </a:r>
          </a:p>
        </p:txBody>
      </p:sp>
    </p:spTree>
    <p:extLst>
      <p:ext uri="{BB962C8B-B14F-4D97-AF65-F5344CB8AC3E}">
        <p14:creationId xmlns:p14="http://schemas.microsoft.com/office/powerpoint/2010/main" val="29134780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595E501-572F-4328-3A05-B650C9D09ACE}"/>
              </a:ext>
            </a:extLst>
          </p:cNvPr>
          <p:cNvSpPr>
            <a:spLocks noGrp="1"/>
          </p:cNvSpPr>
          <p:nvPr>
            <p:ph type="title"/>
          </p:nvPr>
        </p:nvSpPr>
        <p:spPr>
          <a:xfrm>
            <a:off x="2103518" y="706774"/>
            <a:ext cx="21053891" cy="862112"/>
          </a:xfrm>
        </p:spPr>
        <p:txBody>
          <a:bodyPr/>
          <a:lstStyle/>
          <a:p>
            <a:pPr fontAlgn="t">
              <a:lnSpc>
                <a:spcPct val="100000"/>
              </a:lnSpc>
              <a:spcBef>
                <a:spcPts val="0"/>
              </a:spcBef>
              <a:defRPr/>
            </a:pPr>
            <a:r>
              <a:rPr lang="en-US" sz="3200" b="1">
                <a:solidFill>
                  <a:srgbClr val="007361"/>
                </a:solidFill>
                <a:latin typeface="Arial" panose="020B0604020202020204" pitchFamily="34" charset="0"/>
                <a:ea typeface="+mj-ea"/>
                <a:cs typeface="Arial" panose="020B0604020202020204" pitchFamily="34" charset="0"/>
              </a:rPr>
              <a:t>How did you find using trio writing to produce content in Welsh? </a:t>
            </a:r>
          </a:p>
        </p:txBody>
      </p:sp>
      <p:sp>
        <p:nvSpPr>
          <p:cNvPr id="5" name="Slide Number Placeholder 4">
            <a:extLst>
              <a:ext uri="{FF2B5EF4-FFF2-40B4-BE49-F238E27FC236}">
                <a16:creationId xmlns:a16="http://schemas.microsoft.com/office/drawing/2014/main" id="{98849F68-837B-6DBE-7C8F-9FD7F860B465}"/>
              </a:ext>
            </a:extLst>
          </p:cNvPr>
          <p:cNvSpPr>
            <a:spLocks noGrp="1"/>
          </p:cNvSpPr>
          <p:nvPr>
            <p:ph type="sldNum" sz="quarter" idx="4"/>
          </p:nvPr>
        </p:nvSpPr>
        <p:spPr/>
        <p:txBody>
          <a:bodyPr/>
          <a:lstStyle/>
          <a:p>
            <a:fld id="{3FCC3E9D-3B6B-704F-BBBD-DC5D892D6749}" type="slidenum">
              <a:rPr lang="en-GB" smtClean="0"/>
              <a:pPr/>
              <a:t>17</a:t>
            </a:fld>
            <a:endParaRPr lang="en-GB"/>
          </a:p>
        </p:txBody>
      </p:sp>
      <p:sp>
        <p:nvSpPr>
          <p:cNvPr id="8" name="TextBox 7">
            <a:extLst>
              <a:ext uri="{FF2B5EF4-FFF2-40B4-BE49-F238E27FC236}">
                <a16:creationId xmlns:a16="http://schemas.microsoft.com/office/drawing/2014/main" id="{A3BDBEBD-7B18-8951-23E8-046F4FA30DA5}"/>
              </a:ext>
            </a:extLst>
          </p:cNvPr>
          <p:cNvSpPr txBox="1"/>
          <p:nvPr/>
        </p:nvSpPr>
        <p:spPr>
          <a:xfrm>
            <a:off x="1070598" y="4903345"/>
            <a:ext cx="10247890" cy="3313599"/>
          </a:xfrm>
          <a:prstGeom prst="rect">
            <a:avLst/>
          </a:prstGeom>
          <a:solidFill>
            <a:srgbClr val="003761">
              <a:alpha val="7059"/>
            </a:srgbClr>
          </a:solidFill>
          <a:ln w="41275">
            <a:solidFill>
              <a:srgbClr val="00313F"/>
            </a:solidFill>
          </a:ln>
        </p:spPr>
        <p:txBody>
          <a:bodyPr wrap="square">
            <a:spAutoFit/>
          </a:bodyPr>
          <a:lstStyle>
            <a:defPPr>
              <a:defRPr lang="en-US"/>
            </a:defPPr>
            <a:lvl1pPr>
              <a:lnSpc>
                <a:spcPct val="150000"/>
              </a:lnSpc>
            </a:lvl1pPr>
          </a:lstStyle>
          <a:p>
            <a:r>
              <a:rPr lang="en-GB"/>
              <a:t>“It is a </a:t>
            </a:r>
            <a:r>
              <a:rPr lang="en-GB" b="1"/>
              <a:t>better way of working together- </a:t>
            </a:r>
            <a:r>
              <a:rPr lang="en-GB"/>
              <a:t>context is discussed with translator. Trio writing </a:t>
            </a:r>
            <a:r>
              <a:rPr lang="en-GB" b="1"/>
              <a:t>can take into 3 hours </a:t>
            </a:r>
            <a:r>
              <a:rPr lang="en-GB"/>
              <a:t>but depends on resource- but this is good ” – P1, Content Designer </a:t>
            </a:r>
          </a:p>
        </p:txBody>
      </p:sp>
      <p:sp>
        <p:nvSpPr>
          <p:cNvPr id="9" name="TextBox 8">
            <a:extLst>
              <a:ext uri="{FF2B5EF4-FFF2-40B4-BE49-F238E27FC236}">
                <a16:creationId xmlns:a16="http://schemas.microsoft.com/office/drawing/2014/main" id="{3404BC22-A6BE-08A3-19D0-8B6FDBD00B80}"/>
              </a:ext>
            </a:extLst>
          </p:cNvPr>
          <p:cNvSpPr txBox="1"/>
          <p:nvPr/>
        </p:nvSpPr>
        <p:spPr>
          <a:xfrm>
            <a:off x="11975375" y="4860749"/>
            <a:ext cx="10528663" cy="3313599"/>
          </a:xfrm>
          <a:prstGeom prst="rect">
            <a:avLst/>
          </a:prstGeom>
          <a:solidFill>
            <a:schemeClr val="bg2"/>
          </a:solidFill>
          <a:ln w="34925">
            <a:solidFill>
              <a:srgbClr val="00313F"/>
            </a:solidFill>
          </a:ln>
        </p:spPr>
        <p:txBody>
          <a:bodyPr wrap="square">
            <a:spAutoFit/>
          </a:bodyPr>
          <a:lstStyle/>
          <a:p>
            <a:pPr>
              <a:lnSpc>
                <a:spcPct val="150000"/>
              </a:lnSpc>
            </a:pPr>
            <a:r>
              <a:rPr lang="en-GB" b="1"/>
              <a:t>“Fantastic! </a:t>
            </a:r>
            <a:r>
              <a:rPr lang="en-GB"/>
              <a:t>Peer-reviews are not criticism. It creates </a:t>
            </a:r>
            <a:r>
              <a:rPr lang="en-GB" b="1"/>
              <a:t>less duplication</a:t>
            </a:r>
            <a:r>
              <a:rPr lang="en-GB"/>
              <a:t>, better </a:t>
            </a:r>
            <a:r>
              <a:rPr lang="en-GB" b="1"/>
              <a:t>understanding and relationships within teams</a:t>
            </a:r>
            <a:r>
              <a:rPr lang="en-GB"/>
              <a:t>; fosters collaboration” – P4, Head of Translation </a:t>
            </a:r>
          </a:p>
        </p:txBody>
      </p:sp>
      <p:sp>
        <p:nvSpPr>
          <p:cNvPr id="10" name="TextBox 9">
            <a:extLst>
              <a:ext uri="{FF2B5EF4-FFF2-40B4-BE49-F238E27FC236}">
                <a16:creationId xmlns:a16="http://schemas.microsoft.com/office/drawing/2014/main" id="{4ECB3DE5-71DA-AFE6-F497-CF9C04B74049}"/>
              </a:ext>
            </a:extLst>
          </p:cNvPr>
          <p:cNvSpPr txBox="1"/>
          <p:nvPr/>
        </p:nvSpPr>
        <p:spPr>
          <a:xfrm>
            <a:off x="982717" y="8762827"/>
            <a:ext cx="12122888" cy="4144596"/>
          </a:xfrm>
          <a:prstGeom prst="rect">
            <a:avLst/>
          </a:prstGeom>
          <a:solidFill>
            <a:srgbClr val="003761">
              <a:alpha val="63137"/>
            </a:srgbClr>
          </a:solidFill>
          <a:ln w="41275">
            <a:solidFill>
              <a:srgbClr val="00313F"/>
            </a:solidFill>
          </a:ln>
        </p:spPr>
        <p:txBody>
          <a:bodyPr wrap="square">
            <a:spAutoFit/>
          </a:bodyPr>
          <a:lstStyle/>
          <a:p>
            <a:pPr>
              <a:lnSpc>
                <a:spcPct val="150000"/>
              </a:lnSpc>
            </a:pPr>
            <a:r>
              <a:rPr lang="en-GB"/>
              <a:t>“It was interesting to see </a:t>
            </a:r>
            <a:r>
              <a:rPr lang="en-GB" b="1"/>
              <a:t>how small changes to the copy </a:t>
            </a:r>
            <a:r>
              <a:rPr lang="en-GB"/>
              <a:t>can be made with </a:t>
            </a:r>
            <a:r>
              <a:rPr lang="en-GB" b="1"/>
              <a:t>fresh pair of eyes. </a:t>
            </a:r>
            <a:r>
              <a:rPr lang="en-GB"/>
              <a:t>Helps to get </a:t>
            </a:r>
            <a:r>
              <a:rPr lang="en-GB" b="1"/>
              <a:t>content</a:t>
            </a:r>
            <a:r>
              <a:rPr lang="en-GB"/>
              <a:t> and </a:t>
            </a:r>
            <a:r>
              <a:rPr lang="en-GB" b="1"/>
              <a:t>context correct. </a:t>
            </a:r>
            <a:r>
              <a:rPr lang="en-GB"/>
              <a:t>However, </a:t>
            </a:r>
            <a:r>
              <a:rPr lang="en-GB" b="1"/>
              <a:t>not sustainable with amount of translation resources available</a:t>
            </a:r>
            <a:r>
              <a:rPr lang="en-GB"/>
              <a:t>” – P3, Marketing Officer </a:t>
            </a:r>
          </a:p>
        </p:txBody>
      </p:sp>
      <p:cxnSp>
        <p:nvCxnSpPr>
          <p:cNvPr id="11" name="Straight Connector 10">
            <a:extLst>
              <a:ext uri="{FF2B5EF4-FFF2-40B4-BE49-F238E27FC236}">
                <a16:creationId xmlns:a16="http://schemas.microsoft.com/office/drawing/2014/main" id="{78DF36C8-ED67-B29A-1C89-06026D0294A8}"/>
              </a:ext>
            </a:extLst>
          </p:cNvPr>
          <p:cNvCxnSpPr/>
          <p:nvPr/>
        </p:nvCxnSpPr>
        <p:spPr>
          <a:xfrm>
            <a:off x="4883117" y="3647103"/>
            <a:ext cx="12356590" cy="0"/>
          </a:xfrm>
          <a:prstGeom prst="line">
            <a:avLst/>
          </a:prstGeom>
          <a:ln w="730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2" name="TextBox 11">
            <a:extLst>
              <a:ext uri="{FF2B5EF4-FFF2-40B4-BE49-F238E27FC236}">
                <a16:creationId xmlns:a16="http://schemas.microsoft.com/office/drawing/2014/main" id="{F936783B-E225-FECB-423D-185C8A0B1EA1}"/>
              </a:ext>
            </a:extLst>
          </p:cNvPr>
          <p:cNvSpPr txBox="1"/>
          <p:nvPr/>
        </p:nvSpPr>
        <p:spPr>
          <a:xfrm>
            <a:off x="14126253" y="3772806"/>
            <a:ext cx="2783134" cy="461665"/>
          </a:xfrm>
          <a:prstGeom prst="rect">
            <a:avLst/>
          </a:prstGeom>
          <a:noFill/>
        </p:spPr>
        <p:txBody>
          <a:bodyPr wrap="none" rtlCol="0">
            <a:spAutoFit/>
          </a:bodyPr>
          <a:lstStyle/>
          <a:p>
            <a:r>
              <a:rPr lang="en-GB" sz="2400" b="1">
                <a:solidFill>
                  <a:srgbClr val="3E3735"/>
                </a:solidFill>
              </a:rPr>
              <a:t>Difficult to create </a:t>
            </a:r>
          </a:p>
        </p:txBody>
      </p:sp>
      <p:sp>
        <p:nvSpPr>
          <p:cNvPr id="13" name="TextBox 12">
            <a:extLst>
              <a:ext uri="{FF2B5EF4-FFF2-40B4-BE49-F238E27FC236}">
                <a16:creationId xmlns:a16="http://schemas.microsoft.com/office/drawing/2014/main" id="{A1EB4E6D-27BA-773B-C222-2C4B5311D9E5}"/>
              </a:ext>
            </a:extLst>
          </p:cNvPr>
          <p:cNvSpPr txBox="1"/>
          <p:nvPr/>
        </p:nvSpPr>
        <p:spPr>
          <a:xfrm>
            <a:off x="5370316" y="3830844"/>
            <a:ext cx="2805027" cy="461665"/>
          </a:xfrm>
          <a:prstGeom prst="rect">
            <a:avLst/>
          </a:prstGeom>
          <a:noFill/>
        </p:spPr>
        <p:txBody>
          <a:bodyPr wrap="square" rtlCol="0">
            <a:spAutoFit/>
          </a:bodyPr>
          <a:lstStyle/>
          <a:p>
            <a:r>
              <a:rPr lang="en-GB" sz="2400" b="1">
                <a:solidFill>
                  <a:schemeClr val="accent6">
                    <a:lumMod val="75000"/>
                  </a:schemeClr>
                </a:solidFill>
              </a:rPr>
              <a:t>Easy to create  </a:t>
            </a:r>
          </a:p>
        </p:txBody>
      </p:sp>
      <p:sp>
        <p:nvSpPr>
          <p:cNvPr id="14" name="TextBox 13">
            <a:extLst>
              <a:ext uri="{FF2B5EF4-FFF2-40B4-BE49-F238E27FC236}">
                <a16:creationId xmlns:a16="http://schemas.microsoft.com/office/drawing/2014/main" id="{9CED7C75-9C67-BAE3-CEDF-6820919C88A1}"/>
              </a:ext>
            </a:extLst>
          </p:cNvPr>
          <p:cNvSpPr txBox="1"/>
          <p:nvPr/>
        </p:nvSpPr>
        <p:spPr>
          <a:xfrm>
            <a:off x="10342509" y="2737412"/>
            <a:ext cx="946955" cy="727616"/>
          </a:xfrm>
          <a:prstGeom prst="rect">
            <a:avLst/>
          </a:prstGeom>
          <a:solidFill>
            <a:schemeClr val="accent1">
              <a:lumMod val="20000"/>
              <a:lumOff val="80000"/>
            </a:schemeClr>
          </a:solidFill>
        </p:spPr>
        <p:txBody>
          <a:bodyPr wrap="none" rtlCol="0">
            <a:spAutoFit/>
          </a:bodyPr>
          <a:lstStyle/>
          <a:p>
            <a:r>
              <a:rPr lang="en-GB" b="1"/>
              <a:t>P3</a:t>
            </a:r>
            <a:r>
              <a:rPr lang="en-GB"/>
              <a:t> </a:t>
            </a:r>
          </a:p>
        </p:txBody>
      </p:sp>
      <p:sp>
        <p:nvSpPr>
          <p:cNvPr id="15" name="TextBox 14">
            <a:extLst>
              <a:ext uri="{FF2B5EF4-FFF2-40B4-BE49-F238E27FC236}">
                <a16:creationId xmlns:a16="http://schemas.microsoft.com/office/drawing/2014/main" id="{971D1E28-8F14-D981-FC68-2F5115165819}"/>
              </a:ext>
            </a:extLst>
          </p:cNvPr>
          <p:cNvSpPr txBox="1"/>
          <p:nvPr/>
        </p:nvSpPr>
        <p:spPr>
          <a:xfrm>
            <a:off x="5623083" y="2880875"/>
            <a:ext cx="877163" cy="646331"/>
          </a:xfrm>
          <a:prstGeom prst="rect">
            <a:avLst/>
          </a:prstGeom>
          <a:solidFill>
            <a:schemeClr val="accent1">
              <a:lumMod val="20000"/>
              <a:lumOff val="80000"/>
            </a:schemeClr>
          </a:solidFill>
        </p:spPr>
        <p:txBody>
          <a:bodyPr wrap="none" rtlCol="0">
            <a:spAutoFit/>
          </a:bodyPr>
          <a:lstStyle/>
          <a:p>
            <a:r>
              <a:rPr lang="en-GB" b="1"/>
              <a:t>P4</a:t>
            </a:r>
            <a:r>
              <a:rPr lang="en-GB"/>
              <a:t> </a:t>
            </a:r>
          </a:p>
        </p:txBody>
      </p:sp>
      <p:sp>
        <p:nvSpPr>
          <p:cNvPr id="16" name="TextBox 15">
            <a:extLst>
              <a:ext uri="{FF2B5EF4-FFF2-40B4-BE49-F238E27FC236}">
                <a16:creationId xmlns:a16="http://schemas.microsoft.com/office/drawing/2014/main" id="{33D6CE66-C519-3BEE-EBBB-E9752269392E}"/>
              </a:ext>
            </a:extLst>
          </p:cNvPr>
          <p:cNvSpPr txBox="1"/>
          <p:nvPr/>
        </p:nvSpPr>
        <p:spPr>
          <a:xfrm>
            <a:off x="9245669" y="2737412"/>
            <a:ext cx="946955" cy="727616"/>
          </a:xfrm>
          <a:prstGeom prst="rect">
            <a:avLst/>
          </a:prstGeom>
          <a:solidFill>
            <a:schemeClr val="accent1">
              <a:lumMod val="20000"/>
              <a:lumOff val="80000"/>
            </a:schemeClr>
          </a:solidFill>
        </p:spPr>
        <p:txBody>
          <a:bodyPr wrap="none" rtlCol="0">
            <a:spAutoFit/>
          </a:bodyPr>
          <a:lstStyle/>
          <a:p>
            <a:r>
              <a:rPr lang="en-GB" b="1"/>
              <a:t>P2</a:t>
            </a:r>
            <a:r>
              <a:rPr lang="en-GB"/>
              <a:t> </a:t>
            </a:r>
          </a:p>
        </p:txBody>
      </p:sp>
      <p:sp>
        <p:nvSpPr>
          <p:cNvPr id="17" name="TextBox 16">
            <a:extLst>
              <a:ext uri="{FF2B5EF4-FFF2-40B4-BE49-F238E27FC236}">
                <a16:creationId xmlns:a16="http://schemas.microsoft.com/office/drawing/2014/main" id="{0684E292-42C4-4250-5CD3-75B93E0DB648}"/>
              </a:ext>
            </a:extLst>
          </p:cNvPr>
          <p:cNvSpPr txBox="1"/>
          <p:nvPr/>
        </p:nvSpPr>
        <p:spPr>
          <a:xfrm>
            <a:off x="8175343" y="2737412"/>
            <a:ext cx="946955" cy="727616"/>
          </a:xfrm>
          <a:prstGeom prst="rect">
            <a:avLst/>
          </a:prstGeom>
          <a:solidFill>
            <a:schemeClr val="accent1">
              <a:lumMod val="20000"/>
              <a:lumOff val="80000"/>
            </a:schemeClr>
          </a:solidFill>
        </p:spPr>
        <p:txBody>
          <a:bodyPr wrap="none" rtlCol="0">
            <a:spAutoFit/>
          </a:bodyPr>
          <a:lstStyle/>
          <a:p>
            <a:r>
              <a:rPr lang="en-GB" b="1"/>
              <a:t>P1</a:t>
            </a:r>
            <a:r>
              <a:rPr lang="en-GB"/>
              <a:t> </a:t>
            </a:r>
          </a:p>
        </p:txBody>
      </p:sp>
      <p:sp>
        <p:nvSpPr>
          <p:cNvPr id="19" name="TextBox 18">
            <a:extLst>
              <a:ext uri="{FF2B5EF4-FFF2-40B4-BE49-F238E27FC236}">
                <a16:creationId xmlns:a16="http://schemas.microsoft.com/office/drawing/2014/main" id="{3454E813-4876-A044-AB2A-821B81388F50}"/>
              </a:ext>
            </a:extLst>
          </p:cNvPr>
          <p:cNvSpPr txBox="1"/>
          <p:nvPr/>
        </p:nvSpPr>
        <p:spPr>
          <a:xfrm>
            <a:off x="13663750" y="8497051"/>
            <a:ext cx="8840288" cy="4144596"/>
          </a:xfrm>
          <a:prstGeom prst="rect">
            <a:avLst/>
          </a:prstGeom>
          <a:solidFill>
            <a:srgbClr val="007361">
              <a:alpha val="83922"/>
            </a:srgbClr>
          </a:solidFill>
          <a:ln w="44450">
            <a:solidFill>
              <a:srgbClr val="00313F"/>
            </a:solidFill>
          </a:ln>
        </p:spPr>
        <p:txBody>
          <a:bodyPr wrap="square">
            <a:spAutoFit/>
          </a:bodyPr>
          <a:lstStyle/>
          <a:p>
            <a:pPr>
              <a:lnSpc>
                <a:spcPct val="150000"/>
              </a:lnSpc>
            </a:pPr>
            <a:r>
              <a:rPr lang="en-GB"/>
              <a:t>“Although it is </a:t>
            </a:r>
            <a:r>
              <a:rPr lang="en-GB" b="1"/>
              <a:t>time consuming </a:t>
            </a:r>
            <a:r>
              <a:rPr lang="en-GB"/>
              <a:t>- </a:t>
            </a:r>
            <a:r>
              <a:rPr lang="en-GB" b="1"/>
              <a:t>saves time </a:t>
            </a:r>
            <a:r>
              <a:rPr lang="en-GB"/>
              <a:t>in the long run - you get to </a:t>
            </a:r>
            <a:r>
              <a:rPr lang="en-GB" b="1"/>
              <a:t>ask questions up front</a:t>
            </a:r>
            <a:r>
              <a:rPr lang="en-GB"/>
              <a:t>. It </a:t>
            </a:r>
            <a:r>
              <a:rPr lang="en-GB" b="1"/>
              <a:t>won't take the place of traditional translation </a:t>
            </a:r>
            <a:r>
              <a:rPr lang="en-GB"/>
              <a:t>” – P2, Senior Translator </a:t>
            </a:r>
          </a:p>
        </p:txBody>
      </p:sp>
    </p:spTree>
    <p:extLst>
      <p:ext uri="{BB962C8B-B14F-4D97-AF65-F5344CB8AC3E}">
        <p14:creationId xmlns:p14="http://schemas.microsoft.com/office/powerpoint/2010/main" val="550056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595E501-572F-4328-3A05-B650C9D09ACE}"/>
              </a:ext>
            </a:extLst>
          </p:cNvPr>
          <p:cNvSpPr>
            <a:spLocks noGrp="1"/>
          </p:cNvSpPr>
          <p:nvPr>
            <p:ph type="title"/>
          </p:nvPr>
        </p:nvSpPr>
        <p:spPr>
          <a:xfrm>
            <a:off x="2103518" y="706774"/>
            <a:ext cx="21053891" cy="862112"/>
          </a:xfrm>
        </p:spPr>
        <p:txBody>
          <a:bodyPr/>
          <a:lstStyle/>
          <a:p>
            <a:pPr fontAlgn="t">
              <a:lnSpc>
                <a:spcPct val="100000"/>
              </a:lnSpc>
              <a:spcBef>
                <a:spcPts val="0"/>
              </a:spcBef>
              <a:defRPr/>
            </a:pPr>
            <a:r>
              <a:rPr lang="en-US" sz="3200" b="1">
                <a:solidFill>
                  <a:srgbClr val="007361"/>
                </a:solidFill>
                <a:latin typeface="Arial" panose="020B0604020202020204" pitchFamily="34" charset="0"/>
                <a:ea typeface="+mj-ea"/>
                <a:cs typeface="Arial" panose="020B0604020202020204" pitchFamily="34" charset="0"/>
              </a:rPr>
              <a:t>Moving forward, would you use trio writing as a standard to create content?</a:t>
            </a:r>
          </a:p>
        </p:txBody>
      </p:sp>
      <p:sp>
        <p:nvSpPr>
          <p:cNvPr id="5" name="Slide Number Placeholder 4">
            <a:extLst>
              <a:ext uri="{FF2B5EF4-FFF2-40B4-BE49-F238E27FC236}">
                <a16:creationId xmlns:a16="http://schemas.microsoft.com/office/drawing/2014/main" id="{98849F68-837B-6DBE-7C8F-9FD7F860B465}"/>
              </a:ext>
            </a:extLst>
          </p:cNvPr>
          <p:cNvSpPr>
            <a:spLocks noGrp="1"/>
          </p:cNvSpPr>
          <p:nvPr>
            <p:ph type="sldNum" sz="quarter" idx="4"/>
          </p:nvPr>
        </p:nvSpPr>
        <p:spPr/>
        <p:txBody>
          <a:bodyPr/>
          <a:lstStyle/>
          <a:p>
            <a:fld id="{3FCC3E9D-3B6B-704F-BBBD-DC5D892D6749}" type="slidenum">
              <a:rPr lang="en-GB" smtClean="0"/>
              <a:pPr/>
              <a:t>18</a:t>
            </a:fld>
            <a:endParaRPr lang="en-GB"/>
          </a:p>
        </p:txBody>
      </p:sp>
      <p:sp>
        <p:nvSpPr>
          <p:cNvPr id="8" name="TextBox 7">
            <a:extLst>
              <a:ext uri="{FF2B5EF4-FFF2-40B4-BE49-F238E27FC236}">
                <a16:creationId xmlns:a16="http://schemas.microsoft.com/office/drawing/2014/main" id="{A3BDBEBD-7B18-8951-23E8-046F4FA30DA5}"/>
              </a:ext>
            </a:extLst>
          </p:cNvPr>
          <p:cNvSpPr txBox="1"/>
          <p:nvPr/>
        </p:nvSpPr>
        <p:spPr>
          <a:xfrm>
            <a:off x="10504698" y="9760225"/>
            <a:ext cx="11943280" cy="2482603"/>
          </a:xfrm>
          <a:prstGeom prst="rect">
            <a:avLst/>
          </a:prstGeom>
          <a:solidFill>
            <a:srgbClr val="003761">
              <a:alpha val="7059"/>
            </a:srgbClr>
          </a:solidFill>
          <a:ln w="41275">
            <a:solidFill>
              <a:srgbClr val="00313F"/>
            </a:solidFill>
          </a:ln>
        </p:spPr>
        <p:txBody>
          <a:bodyPr wrap="square">
            <a:spAutoFit/>
          </a:bodyPr>
          <a:lstStyle>
            <a:defPPr>
              <a:defRPr lang="en-US"/>
            </a:defPPr>
            <a:lvl1pPr>
              <a:lnSpc>
                <a:spcPct val="150000"/>
              </a:lnSpc>
            </a:lvl1pPr>
          </a:lstStyle>
          <a:p>
            <a:r>
              <a:rPr lang="en-GB"/>
              <a:t>“Yes, it </a:t>
            </a:r>
            <a:r>
              <a:rPr lang="en-GB" b="1"/>
              <a:t>gives you the opportunity to think about the end-user</a:t>
            </a:r>
            <a:r>
              <a:rPr lang="en-GB"/>
              <a:t>. However, </a:t>
            </a:r>
            <a:r>
              <a:rPr lang="en-GB" b="1"/>
              <a:t>not suitable </a:t>
            </a:r>
            <a:r>
              <a:rPr lang="en-GB"/>
              <a:t>for reports or </a:t>
            </a:r>
            <a:r>
              <a:rPr lang="en-GB" b="1"/>
              <a:t>long-form co</a:t>
            </a:r>
            <a:r>
              <a:rPr lang="en-GB"/>
              <a:t>ntent. ” – P2, Senior Translator </a:t>
            </a:r>
          </a:p>
        </p:txBody>
      </p:sp>
      <p:sp>
        <p:nvSpPr>
          <p:cNvPr id="9" name="TextBox 8">
            <a:extLst>
              <a:ext uri="{FF2B5EF4-FFF2-40B4-BE49-F238E27FC236}">
                <a16:creationId xmlns:a16="http://schemas.microsoft.com/office/drawing/2014/main" id="{3404BC22-A6BE-08A3-19D0-8B6FDBD00B80}"/>
              </a:ext>
            </a:extLst>
          </p:cNvPr>
          <p:cNvSpPr txBox="1"/>
          <p:nvPr/>
        </p:nvSpPr>
        <p:spPr>
          <a:xfrm>
            <a:off x="1354480" y="5032053"/>
            <a:ext cx="9494660" cy="3313599"/>
          </a:xfrm>
          <a:prstGeom prst="rect">
            <a:avLst/>
          </a:prstGeom>
          <a:solidFill>
            <a:schemeClr val="bg2"/>
          </a:solidFill>
          <a:ln w="34925">
            <a:solidFill>
              <a:srgbClr val="00313F"/>
            </a:solidFill>
          </a:ln>
        </p:spPr>
        <p:txBody>
          <a:bodyPr wrap="square">
            <a:spAutoFit/>
          </a:bodyPr>
          <a:lstStyle/>
          <a:p>
            <a:pPr>
              <a:lnSpc>
                <a:spcPct val="150000"/>
              </a:lnSpc>
            </a:pPr>
            <a:r>
              <a:rPr lang="en-GB" b="1"/>
              <a:t>“</a:t>
            </a:r>
            <a:r>
              <a:rPr lang="en-GB"/>
              <a:t>Trio writing is a </a:t>
            </a:r>
            <a:r>
              <a:rPr lang="en-GB" b="1"/>
              <a:t>positive thing</a:t>
            </a:r>
            <a:r>
              <a:rPr lang="en-GB"/>
              <a:t>, so Yes. The </a:t>
            </a:r>
            <a:r>
              <a:rPr lang="en-GB" b="1"/>
              <a:t>simpler it gets to produce Welsh content</a:t>
            </a:r>
            <a:r>
              <a:rPr lang="en-GB"/>
              <a:t>, this will </a:t>
            </a:r>
            <a:r>
              <a:rPr lang="en-GB" b="1"/>
              <a:t>give more people confidence to use Trio writing</a:t>
            </a:r>
            <a:r>
              <a:rPr lang="en-GB"/>
              <a:t> ” – P1, Content Designer </a:t>
            </a:r>
          </a:p>
        </p:txBody>
      </p:sp>
      <p:sp>
        <p:nvSpPr>
          <p:cNvPr id="10" name="TextBox 9">
            <a:extLst>
              <a:ext uri="{FF2B5EF4-FFF2-40B4-BE49-F238E27FC236}">
                <a16:creationId xmlns:a16="http://schemas.microsoft.com/office/drawing/2014/main" id="{4ECB3DE5-71DA-AFE6-F497-CF9C04B74049}"/>
              </a:ext>
            </a:extLst>
          </p:cNvPr>
          <p:cNvSpPr txBox="1"/>
          <p:nvPr/>
        </p:nvSpPr>
        <p:spPr>
          <a:xfrm>
            <a:off x="11919314" y="5201200"/>
            <a:ext cx="10136778" cy="3313599"/>
          </a:xfrm>
          <a:prstGeom prst="rect">
            <a:avLst/>
          </a:prstGeom>
          <a:solidFill>
            <a:srgbClr val="003761">
              <a:alpha val="63137"/>
            </a:srgbClr>
          </a:solidFill>
          <a:ln w="41275">
            <a:solidFill>
              <a:srgbClr val="00313F"/>
            </a:solidFill>
          </a:ln>
        </p:spPr>
        <p:txBody>
          <a:bodyPr wrap="square">
            <a:spAutoFit/>
          </a:bodyPr>
          <a:lstStyle/>
          <a:p>
            <a:pPr>
              <a:lnSpc>
                <a:spcPct val="150000"/>
              </a:lnSpc>
            </a:pPr>
            <a:r>
              <a:rPr lang="en-GB"/>
              <a:t>“Yes, but it's </a:t>
            </a:r>
            <a:r>
              <a:rPr lang="en-GB" b="1"/>
              <a:t>not for everything</a:t>
            </a:r>
            <a:r>
              <a:rPr lang="en-GB"/>
              <a:t>. It would </a:t>
            </a:r>
            <a:r>
              <a:rPr lang="en-GB" b="1"/>
              <a:t>work best for marketing </a:t>
            </a:r>
            <a:r>
              <a:rPr lang="en-GB"/>
              <a:t>and </a:t>
            </a:r>
            <a:r>
              <a:rPr lang="en-GB" b="1"/>
              <a:t>branding</a:t>
            </a:r>
            <a:r>
              <a:rPr lang="en-GB"/>
              <a:t> and campaigns - graduation, clearing” – P4, Head of Translation </a:t>
            </a:r>
          </a:p>
        </p:txBody>
      </p:sp>
      <p:cxnSp>
        <p:nvCxnSpPr>
          <p:cNvPr id="11" name="Straight Connector 10">
            <a:extLst>
              <a:ext uri="{FF2B5EF4-FFF2-40B4-BE49-F238E27FC236}">
                <a16:creationId xmlns:a16="http://schemas.microsoft.com/office/drawing/2014/main" id="{78DF36C8-ED67-B29A-1C89-06026D0294A8}"/>
              </a:ext>
            </a:extLst>
          </p:cNvPr>
          <p:cNvCxnSpPr/>
          <p:nvPr/>
        </p:nvCxnSpPr>
        <p:spPr>
          <a:xfrm>
            <a:off x="4883117" y="3647103"/>
            <a:ext cx="12356590" cy="0"/>
          </a:xfrm>
          <a:prstGeom prst="line">
            <a:avLst/>
          </a:prstGeom>
          <a:ln w="73025"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2" name="TextBox 11">
            <a:extLst>
              <a:ext uri="{FF2B5EF4-FFF2-40B4-BE49-F238E27FC236}">
                <a16:creationId xmlns:a16="http://schemas.microsoft.com/office/drawing/2014/main" id="{F936783B-E225-FECB-423D-185C8A0B1EA1}"/>
              </a:ext>
            </a:extLst>
          </p:cNvPr>
          <p:cNvSpPr txBox="1"/>
          <p:nvPr/>
        </p:nvSpPr>
        <p:spPr>
          <a:xfrm>
            <a:off x="15909553" y="3772811"/>
            <a:ext cx="595035" cy="461665"/>
          </a:xfrm>
          <a:prstGeom prst="rect">
            <a:avLst/>
          </a:prstGeom>
          <a:noFill/>
        </p:spPr>
        <p:txBody>
          <a:bodyPr wrap="none" rtlCol="0">
            <a:spAutoFit/>
          </a:bodyPr>
          <a:lstStyle/>
          <a:p>
            <a:r>
              <a:rPr lang="en-GB" sz="2400" b="1">
                <a:solidFill>
                  <a:srgbClr val="3E3735"/>
                </a:solidFill>
              </a:rPr>
              <a:t>No</a:t>
            </a:r>
          </a:p>
        </p:txBody>
      </p:sp>
      <p:sp>
        <p:nvSpPr>
          <p:cNvPr id="13" name="TextBox 12">
            <a:extLst>
              <a:ext uri="{FF2B5EF4-FFF2-40B4-BE49-F238E27FC236}">
                <a16:creationId xmlns:a16="http://schemas.microsoft.com/office/drawing/2014/main" id="{A1EB4E6D-27BA-773B-C222-2C4B5311D9E5}"/>
              </a:ext>
            </a:extLst>
          </p:cNvPr>
          <p:cNvSpPr txBox="1"/>
          <p:nvPr/>
        </p:nvSpPr>
        <p:spPr>
          <a:xfrm>
            <a:off x="5370316" y="3830844"/>
            <a:ext cx="2805027" cy="461665"/>
          </a:xfrm>
          <a:prstGeom prst="rect">
            <a:avLst/>
          </a:prstGeom>
          <a:noFill/>
        </p:spPr>
        <p:txBody>
          <a:bodyPr wrap="square" rtlCol="0">
            <a:spAutoFit/>
          </a:bodyPr>
          <a:lstStyle/>
          <a:p>
            <a:r>
              <a:rPr lang="en-GB" sz="2400" b="1">
                <a:solidFill>
                  <a:schemeClr val="accent6">
                    <a:lumMod val="75000"/>
                  </a:schemeClr>
                </a:solidFill>
              </a:rPr>
              <a:t>Yes</a:t>
            </a:r>
          </a:p>
        </p:txBody>
      </p:sp>
      <p:sp>
        <p:nvSpPr>
          <p:cNvPr id="14" name="TextBox 13">
            <a:extLst>
              <a:ext uri="{FF2B5EF4-FFF2-40B4-BE49-F238E27FC236}">
                <a16:creationId xmlns:a16="http://schemas.microsoft.com/office/drawing/2014/main" id="{9CED7C75-9C67-BAE3-CEDF-6820919C88A1}"/>
              </a:ext>
            </a:extLst>
          </p:cNvPr>
          <p:cNvSpPr txBox="1"/>
          <p:nvPr/>
        </p:nvSpPr>
        <p:spPr>
          <a:xfrm>
            <a:off x="6562798" y="2827617"/>
            <a:ext cx="946955" cy="727616"/>
          </a:xfrm>
          <a:prstGeom prst="rect">
            <a:avLst/>
          </a:prstGeom>
          <a:solidFill>
            <a:schemeClr val="accent1">
              <a:lumMod val="20000"/>
              <a:lumOff val="80000"/>
            </a:schemeClr>
          </a:solidFill>
        </p:spPr>
        <p:txBody>
          <a:bodyPr wrap="none" rtlCol="0">
            <a:spAutoFit/>
          </a:bodyPr>
          <a:lstStyle/>
          <a:p>
            <a:r>
              <a:rPr lang="en-GB" b="1"/>
              <a:t>P3</a:t>
            </a:r>
            <a:r>
              <a:rPr lang="en-GB"/>
              <a:t> </a:t>
            </a:r>
          </a:p>
        </p:txBody>
      </p:sp>
      <p:sp>
        <p:nvSpPr>
          <p:cNvPr id="15" name="TextBox 14">
            <a:extLst>
              <a:ext uri="{FF2B5EF4-FFF2-40B4-BE49-F238E27FC236}">
                <a16:creationId xmlns:a16="http://schemas.microsoft.com/office/drawing/2014/main" id="{971D1E28-8F14-D981-FC68-2F5115165819}"/>
              </a:ext>
            </a:extLst>
          </p:cNvPr>
          <p:cNvSpPr txBox="1"/>
          <p:nvPr/>
        </p:nvSpPr>
        <p:spPr>
          <a:xfrm>
            <a:off x="7642053" y="2810244"/>
            <a:ext cx="877163" cy="646331"/>
          </a:xfrm>
          <a:prstGeom prst="rect">
            <a:avLst/>
          </a:prstGeom>
          <a:solidFill>
            <a:schemeClr val="accent1">
              <a:lumMod val="20000"/>
              <a:lumOff val="80000"/>
            </a:schemeClr>
          </a:solidFill>
        </p:spPr>
        <p:txBody>
          <a:bodyPr wrap="none" rtlCol="0">
            <a:spAutoFit/>
          </a:bodyPr>
          <a:lstStyle/>
          <a:p>
            <a:r>
              <a:rPr lang="en-GB" b="1"/>
              <a:t>P4</a:t>
            </a:r>
            <a:r>
              <a:rPr lang="en-GB"/>
              <a:t> </a:t>
            </a:r>
          </a:p>
        </p:txBody>
      </p:sp>
      <p:sp>
        <p:nvSpPr>
          <p:cNvPr id="16" name="TextBox 15">
            <a:extLst>
              <a:ext uri="{FF2B5EF4-FFF2-40B4-BE49-F238E27FC236}">
                <a16:creationId xmlns:a16="http://schemas.microsoft.com/office/drawing/2014/main" id="{33D6CE66-C519-3BEE-EBBB-E9752269392E}"/>
              </a:ext>
            </a:extLst>
          </p:cNvPr>
          <p:cNvSpPr txBox="1"/>
          <p:nvPr/>
        </p:nvSpPr>
        <p:spPr>
          <a:xfrm>
            <a:off x="5423730" y="2846302"/>
            <a:ext cx="946955" cy="727616"/>
          </a:xfrm>
          <a:prstGeom prst="rect">
            <a:avLst/>
          </a:prstGeom>
          <a:solidFill>
            <a:schemeClr val="accent1">
              <a:lumMod val="20000"/>
              <a:lumOff val="80000"/>
            </a:schemeClr>
          </a:solidFill>
        </p:spPr>
        <p:txBody>
          <a:bodyPr wrap="none" rtlCol="0">
            <a:spAutoFit/>
          </a:bodyPr>
          <a:lstStyle/>
          <a:p>
            <a:r>
              <a:rPr lang="en-GB" b="1"/>
              <a:t>P2</a:t>
            </a:r>
            <a:r>
              <a:rPr lang="en-GB"/>
              <a:t> </a:t>
            </a:r>
          </a:p>
        </p:txBody>
      </p:sp>
      <p:sp>
        <p:nvSpPr>
          <p:cNvPr id="17" name="TextBox 16">
            <a:extLst>
              <a:ext uri="{FF2B5EF4-FFF2-40B4-BE49-F238E27FC236}">
                <a16:creationId xmlns:a16="http://schemas.microsoft.com/office/drawing/2014/main" id="{0684E292-42C4-4250-5CD3-75B93E0DB648}"/>
              </a:ext>
            </a:extLst>
          </p:cNvPr>
          <p:cNvSpPr txBox="1"/>
          <p:nvPr/>
        </p:nvSpPr>
        <p:spPr>
          <a:xfrm>
            <a:off x="8691890" y="2764366"/>
            <a:ext cx="946955" cy="727616"/>
          </a:xfrm>
          <a:prstGeom prst="rect">
            <a:avLst/>
          </a:prstGeom>
          <a:solidFill>
            <a:schemeClr val="accent1">
              <a:lumMod val="20000"/>
              <a:lumOff val="80000"/>
            </a:schemeClr>
          </a:solidFill>
        </p:spPr>
        <p:txBody>
          <a:bodyPr wrap="none" rtlCol="0">
            <a:spAutoFit/>
          </a:bodyPr>
          <a:lstStyle/>
          <a:p>
            <a:r>
              <a:rPr lang="en-GB" b="1"/>
              <a:t>P1</a:t>
            </a:r>
            <a:r>
              <a:rPr lang="en-GB"/>
              <a:t> </a:t>
            </a:r>
          </a:p>
        </p:txBody>
      </p:sp>
      <p:sp>
        <p:nvSpPr>
          <p:cNvPr id="19" name="TextBox 18">
            <a:extLst>
              <a:ext uri="{FF2B5EF4-FFF2-40B4-BE49-F238E27FC236}">
                <a16:creationId xmlns:a16="http://schemas.microsoft.com/office/drawing/2014/main" id="{3454E813-4876-A044-AB2A-821B81388F50}"/>
              </a:ext>
            </a:extLst>
          </p:cNvPr>
          <p:cNvSpPr txBox="1"/>
          <p:nvPr/>
        </p:nvSpPr>
        <p:spPr>
          <a:xfrm>
            <a:off x="1684710" y="8935241"/>
            <a:ext cx="7847627" cy="3313599"/>
          </a:xfrm>
          <a:prstGeom prst="rect">
            <a:avLst/>
          </a:prstGeom>
          <a:solidFill>
            <a:srgbClr val="007361">
              <a:alpha val="83922"/>
            </a:srgbClr>
          </a:solidFill>
          <a:ln w="44450">
            <a:solidFill>
              <a:srgbClr val="00313F"/>
            </a:solidFill>
          </a:ln>
        </p:spPr>
        <p:txBody>
          <a:bodyPr wrap="square">
            <a:spAutoFit/>
          </a:bodyPr>
          <a:lstStyle/>
          <a:p>
            <a:pPr>
              <a:lnSpc>
                <a:spcPct val="150000"/>
              </a:lnSpc>
            </a:pPr>
            <a:r>
              <a:rPr lang="en-GB"/>
              <a:t>“I think I would. Trio writing would be ideal for when a new project is being set up, like a new brand ” –  P3, Marketing Officer </a:t>
            </a:r>
          </a:p>
        </p:txBody>
      </p:sp>
    </p:spTree>
    <p:extLst>
      <p:ext uri="{BB962C8B-B14F-4D97-AF65-F5344CB8AC3E}">
        <p14:creationId xmlns:p14="http://schemas.microsoft.com/office/powerpoint/2010/main" val="20739060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E28FA52-EE0F-5C80-1C02-4C10D069DB8B}"/>
              </a:ext>
            </a:extLst>
          </p:cNvPr>
          <p:cNvSpPr>
            <a:spLocks noGrp="1"/>
          </p:cNvSpPr>
          <p:nvPr>
            <p:ph type="body" sz="quarter" idx="11"/>
          </p:nvPr>
        </p:nvSpPr>
        <p:spPr/>
        <p:txBody>
          <a:bodyPr/>
          <a:lstStyle/>
          <a:p>
            <a:r>
              <a:rPr lang="en-GB" sz="6600" b="1">
                <a:latin typeface="Arial"/>
                <a:cs typeface="Arial"/>
              </a:rPr>
              <a:t>Conclusion </a:t>
            </a:r>
            <a:endParaRPr lang="en-GB" sz="6000" b="1"/>
          </a:p>
        </p:txBody>
      </p:sp>
    </p:spTree>
    <p:extLst>
      <p:ext uri="{BB962C8B-B14F-4D97-AF65-F5344CB8AC3E}">
        <p14:creationId xmlns:p14="http://schemas.microsoft.com/office/powerpoint/2010/main" val="1891851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D846EF5-CE0A-B5FB-F9BB-B41BEB69F8C0}"/>
              </a:ext>
            </a:extLst>
          </p:cNvPr>
          <p:cNvSpPr>
            <a:spLocks noGrp="1"/>
          </p:cNvSpPr>
          <p:nvPr>
            <p:ph type="title"/>
          </p:nvPr>
        </p:nvSpPr>
        <p:spPr/>
        <p:txBody>
          <a:bodyPr/>
          <a:lstStyle/>
          <a:p>
            <a:r>
              <a:rPr lang="en-GB">
                <a:latin typeface="Arial"/>
                <a:cs typeface="Arial"/>
              </a:rPr>
              <a:t>Report contents </a:t>
            </a:r>
          </a:p>
        </p:txBody>
      </p:sp>
      <p:sp>
        <p:nvSpPr>
          <p:cNvPr id="4" name="Slide Number Placeholder 3">
            <a:extLst>
              <a:ext uri="{FF2B5EF4-FFF2-40B4-BE49-F238E27FC236}">
                <a16:creationId xmlns:a16="http://schemas.microsoft.com/office/drawing/2014/main" id="{33B5D37E-93A9-04B8-0FF9-C37359F7CE9B}"/>
              </a:ext>
            </a:extLst>
          </p:cNvPr>
          <p:cNvSpPr>
            <a:spLocks noGrp="1"/>
          </p:cNvSpPr>
          <p:nvPr>
            <p:ph type="sldNum" sz="quarter" idx="4"/>
          </p:nvPr>
        </p:nvSpPr>
        <p:spPr/>
        <p:txBody>
          <a:bodyPr/>
          <a:lstStyle/>
          <a:p>
            <a:fld id="{3FCC3E9D-3B6B-704F-BBBD-DC5D892D6749}" type="slidenum">
              <a:rPr lang="en-GB" smtClean="0"/>
              <a:pPr/>
              <a:t>2</a:t>
            </a:fld>
            <a:endParaRPr lang="en-GB"/>
          </a:p>
        </p:txBody>
      </p:sp>
      <p:sp>
        <p:nvSpPr>
          <p:cNvPr id="6" name="Text Placeholder 2">
            <a:extLst>
              <a:ext uri="{FF2B5EF4-FFF2-40B4-BE49-F238E27FC236}">
                <a16:creationId xmlns:a16="http://schemas.microsoft.com/office/drawing/2014/main" id="{43B884DB-C266-826C-C70D-8A35DC983AC8}"/>
              </a:ext>
            </a:extLst>
          </p:cNvPr>
          <p:cNvSpPr txBox="1">
            <a:spLocks/>
          </p:cNvSpPr>
          <p:nvPr/>
        </p:nvSpPr>
        <p:spPr>
          <a:xfrm>
            <a:off x="2187908" y="3185014"/>
            <a:ext cx="10467874" cy="9378950"/>
          </a:xfrm>
          <a:prstGeom prst="rect">
            <a:avLst/>
          </a:prstGeom>
        </p:spPr>
        <p:txBody>
          <a:bodyPr lIns="91440" tIns="45720" rIns="91440" bIns="45720" anchor="t"/>
          <a:lstStyle>
            <a:lvl1pPr marL="457177" indent="-457177" algn="l" defTabSz="1828709" rtl="0" eaLnBrk="1" latinLnBrk="0" hangingPunct="1">
              <a:lnSpc>
                <a:spcPct val="90000"/>
              </a:lnSpc>
              <a:spcBef>
                <a:spcPts val="2000"/>
              </a:spcBef>
              <a:spcAft>
                <a:spcPts val="1000"/>
              </a:spcAft>
              <a:buFont typeface="Arial" panose="020B0604020202020204" pitchFamily="34" charset="0"/>
              <a:buChar char="•"/>
              <a:defRPr sz="5600" b="0" i="0" kern="1200">
                <a:solidFill>
                  <a:schemeClr val="tx1"/>
                </a:solidFill>
                <a:latin typeface="Arial" panose="020B0604020202020204" pitchFamily="34" charset="0"/>
                <a:ea typeface="+mn-ea"/>
                <a:cs typeface="Arial" panose="020B0604020202020204" pitchFamily="34" charset="0"/>
              </a:defRPr>
            </a:lvl1pPr>
            <a:lvl2pPr marL="1371531" indent="-457177" algn="l" defTabSz="1828709" rtl="0" eaLnBrk="1" latinLnBrk="0" hangingPunct="1">
              <a:lnSpc>
                <a:spcPct val="90000"/>
              </a:lnSpc>
              <a:spcBef>
                <a:spcPts val="1000"/>
              </a:spcBef>
              <a:spcAft>
                <a:spcPts val="1000"/>
              </a:spcAft>
              <a:buFont typeface="Arial" panose="020B0604020202020204" pitchFamily="34" charset="0"/>
              <a:buChar char="•"/>
              <a:defRPr sz="4800" b="0" i="0" kern="1200">
                <a:solidFill>
                  <a:schemeClr val="tx1"/>
                </a:solidFill>
                <a:latin typeface="Arial" panose="020B0604020202020204" pitchFamily="34" charset="0"/>
                <a:ea typeface="+mn-ea"/>
                <a:cs typeface="Arial" panose="020B0604020202020204" pitchFamily="34" charset="0"/>
              </a:defRPr>
            </a:lvl2pPr>
            <a:lvl3pPr marL="2285886" indent="-457177" algn="l" defTabSz="1828709" rtl="0" eaLnBrk="1" latinLnBrk="0" hangingPunct="1">
              <a:lnSpc>
                <a:spcPct val="90000"/>
              </a:lnSpc>
              <a:spcBef>
                <a:spcPts val="1000"/>
              </a:spcBef>
              <a:spcAft>
                <a:spcPts val="1000"/>
              </a:spcAft>
              <a:buFont typeface="Arial" panose="020B0604020202020204" pitchFamily="34" charset="0"/>
              <a:buChar char="•"/>
              <a:defRPr sz="4000" b="0" i="0" kern="1200">
                <a:solidFill>
                  <a:schemeClr val="tx1"/>
                </a:solidFill>
                <a:latin typeface="Arial" panose="020B0604020202020204" pitchFamily="34" charset="0"/>
                <a:ea typeface="+mn-ea"/>
                <a:cs typeface="Arial" panose="020B0604020202020204" pitchFamily="34" charset="0"/>
              </a:defRPr>
            </a:lvl3pPr>
            <a:lvl4pPr marL="3200240" indent="-457177" algn="l" defTabSz="1828709" rtl="0" eaLnBrk="1" latinLnBrk="0" hangingPunct="1">
              <a:lnSpc>
                <a:spcPct val="90000"/>
              </a:lnSpc>
              <a:spcBef>
                <a:spcPts val="1000"/>
              </a:spcBef>
              <a:spcAft>
                <a:spcPts val="1000"/>
              </a:spcAft>
              <a:buFont typeface="Arial" panose="020B0604020202020204" pitchFamily="34" charset="0"/>
              <a:buChar char="•"/>
              <a:defRPr sz="3600" b="0" i="0" kern="1200">
                <a:solidFill>
                  <a:schemeClr val="tx1"/>
                </a:solidFill>
                <a:latin typeface="Arial" panose="020B0604020202020204" pitchFamily="34" charset="0"/>
                <a:ea typeface="+mn-ea"/>
                <a:cs typeface="Arial" panose="020B0604020202020204" pitchFamily="34" charset="0"/>
              </a:defRPr>
            </a:lvl4pPr>
            <a:lvl5pPr marL="4114594" indent="-457177" algn="l" defTabSz="1828709" rtl="0" eaLnBrk="1" latinLnBrk="0" hangingPunct="1">
              <a:lnSpc>
                <a:spcPct val="90000"/>
              </a:lnSpc>
              <a:spcBef>
                <a:spcPts val="1000"/>
              </a:spcBef>
              <a:spcAft>
                <a:spcPts val="1000"/>
              </a:spcAft>
              <a:buFont typeface="Arial" panose="020B0604020202020204" pitchFamily="34" charset="0"/>
              <a:buChar char="•"/>
              <a:defRPr sz="3600" b="0" i="0" kern="1200">
                <a:solidFill>
                  <a:schemeClr val="tx1"/>
                </a:solidFill>
                <a:latin typeface="Arial" panose="020B0604020202020204" pitchFamily="34" charset="0"/>
                <a:ea typeface="+mn-ea"/>
                <a:cs typeface="Arial" panose="020B0604020202020204" pitchFamily="34" charset="0"/>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marL="514350" indent="-514350" fontAlgn="base">
              <a:lnSpc>
                <a:spcPct val="200000"/>
              </a:lnSpc>
              <a:spcBef>
                <a:spcPts val="0"/>
              </a:spcBef>
              <a:spcAft>
                <a:spcPts val="0"/>
              </a:spcAft>
              <a:buAutoNum type="arabicPeriod"/>
            </a:pPr>
            <a:r>
              <a:rPr lang="en-GB" sz="3400" b="1">
                <a:solidFill>
                  <a:srgbClr val="3E3735"/>
                </a:solidFill>
                <a:latin typeface="Arial"/>
                <a:cs typeface="Arial"/>
              </a:rPr>
              <a:t> B</a:t>
            </a:r>
            <a:r>
              <a:rPr lang="en-GB" sz="3400" b="1" i="0" u="none" strike="noStrike">
                <a:solidFill>
                  <a:srgbClr val="3E3735"/>
                </a:solidFill>
                <a:effectLst/>
                <a:latin typeface="Arial"/>
                <a:cs typeface="Arial"/>
              </a:rPr>
              <a:t>ackground </a:t>
            </a:r>
            <a:endParaRPr lang="en-US">
              <a:latin typeface="Arial"/>
              <a:cs typeface="Arial"/>
            </a:endParaRPr>
          </a:p>
          <a:p>
            <a:pPr marL="456565" indent="-456565" rtl="0" fontAlgn="base">
              <a:lnSpc>
                <a:spcPct val="200000"/>
              </a:lnSpc>
              <a:spcBef>
                <a:spcPts val="3000"/>
              </a:spcBef>
              <a:spcAft>
                <a:spcPts val="0"/>
              </a:spcAft>
              <a:buFont typeface="+mj-lt"/>
              <a:buAutoNum type="arabicPeriod"/>
            </a:pPr>
            <a:r>
              <a:rPr lang="en-GB" sz="3400" b="1" i="0" u="none" strike="noStrike">
                <a:solidFill>
                  <a:srgbClr val="3E3735"/>
                </a:solidFill>
                <a:effectLst/>
                <a:latin typeface="Arial" panose="020B0604020202020204" pitchFamily="34" charset="0"/>
              </a:rPr>
              <a:t>  Methodology and participants</a:t>
            </a:r>
            <a:endParaRPr lang="en-GB" sz="3400" b="1" i="0" u="none" strike="noStrike">
              <a:solidFill>
                <a:srgbClr val="3E3735"/>
              </a:solidFill>
              <a:effectLst/>
            </a:endParaRPr>
          </a:p>
          <a:p>
            <a:pPr marL="456565" indent="-456565" fontAlgn="base">
              <a:lnSpc>
                <a:spcPct val="200000"/>
              </a:lnSpc>
              <a:spcBef>
                <a:spcPts val="3000"/>
              </a:spcBef>
              <a:spcAft>
                <a:spcPts val="0"/>
              </a:spcAft>
              <a:buFont typeface="+mj-lt"/>
              <a:buAutoNum type="arabicPeriod"/>
            </a:pPr>
            <a:r>
              <a:rPr lang="en-GB" sz="3400" b="1">
                <a:solidFill>
                  <a:srgbClr val="3E3735"/>
                </a:solidFill>
                <a:latin typeface="Arial"/>
                <a:cs typeface="Arial"/>
              </a:rPr>
              <a:t>  </a:t>
            </a:r>
            <a:r>
              <a:rPr lang="en-GB" sz="3400" b="1" i="0" u="none" strike="noStrike">
                <a:solidFill>
                  <a:srgbClr val="3E3735"/>
                </a:solidFill>
                <a:effectLst/>
                <a:latin typeface="Arial"/>
                <a:cs typeface="Arial"/>
              </a:rPr>
              <a:t>Findings</a:t>
            </a:r>
            <a:r>
              <a:rPr lang="en-GB" sz="3400" b="1">
                <a:solidFill>
                  <a:srgbClr val="3E3735"/>
                </a:solidFill>
                <a:latin typeface="Arial"/>
                <a:cs typeface="Arial"/>
              </a:rPr>
              <a:t> </a:t>
            </a:r>
            <a:endParaRPr lang="en-GB" sz="3400" b="1" i="0" u="none" strike="noStrike">
              <a:solidFill>
                <a:srgbClr val="3E3735"/>
              </a:solidFill>
              <a:effectLst/>
              <a:latin typeface="Arial" panose="020B0604020202020204" pitchFamily="34" charset="0"/>
            </a:endParaRPr>
          </a:p>
          <a:p>
            <a:pPr marL="456565" indent="-456565" fontAlgn="base">
              <a:lnSpc>
                <a:spcPct val="200000"/>
              </a:lnSpc>
              <a:spcBef>
                <a:spcPts val="3000"/>
              </a:spcBef>
              <a:spcAft>
                <a:spcPts val="0"/>
              </a:spcAft>
              <a:buFont typeface="+mj-lt"/>
              <a:buAutoNum type="arabicPeriod"/>
            </a:pPr>
            <a:r>
              <a:rPr lang="en-GB" sz="3400" b="1">
                <a:solidFill>
                  <a:srgbClr val="3E3735"/>
                </a:solidFill>
                <a:latin typeface="Arial"/>
                <a:cs typeface="Arial"/>
              </a:rPr>
              <a:t>  </a:t>
            </a:r>
            <a:r>
              <a:rPr lang="en-GB" sz="3400" b="1" i="0" u="none" strike="noStrike">
                <a:solidFill>
                  <a:srgbClr val="3E3735"/>
                </a:solidFill>
                <a:effectLst/>
                <a:latin typeface="Arial"/>
                <a:cs typeface="Arial"/>
              </a:rPr>
              <a:t>Recommendations</a:t>
            </a:r>
          </a:p>
          <a:p>
            <a:pPr marL="0" indent="0" rtl="0">
              <a:lnSpc>
                <a:spcPct val="200000"/>
              </a:lnSpc>
              <a:spcBef>
                <a:spcPts val="3000"/>
              </a:spcBef>
              <a:spcAft>
                <a:spcPts val="0"/>
              </a:spcAft>
              <a:buNone/>
            </a:pPr>
            <a:r>
              <a:rPr lang="en-GB" sz="3400" b="1" i="0" u="none" strike="noStrike">
                <a:solidFill>
                  <a:srgbClr val="3E3735"/>
                </a:solidFill>
                <a:effectLst/>
                <a:latin typeface="Arial" panose="020B0604020202020204" pitchFamily="34" charset="0"/>
              </a:rPr>
              <a:t>5.   Next steps</a:t>
            </a:r>
            <a:br>
              <a:rPr lang="en-GB"/>
            </a:br>
            <a:endParaRPr lang="en-GB" sz="4800">
              <a:latin typeface="Arial"/>
              <a:cs typeface="Arial"/>
            </a:endParaRPr>
          </a:p>
        </p:txBody>
      </p:sp>
    </p:spTree>
    <p:extLst>
      <p:ext uri="{BB962C8B-B14F-4D97-AF65-F5344CB8AC3E}">
        <p14:creationId xmlns:p14="http://schemas.microsoft.com/office/powerpoint/2010/main" val="1082416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75F525F-546F-7759-1B68-DF89ACCD9939}"/>
              </a:ext>
            </a:extLst>
          </p:cNvPr>
          <p:cNvSpPr>
            <a:spLocks noGrp="1"/>
          </p:cNvSpPr>
          <p:nvPr>
            <p:ph type="body" sz="quarter" idx="11"/>
          </p:nvPr>
        </p:nvSpPr>
        <p:spPr>
          <a:xfrm>
            <a:off x="2080284" y="4516101"/>
            <a:ext cx="21690116" cy="8493125"/>
          </a:xfrm>
        </p:spPr>
        <p:txBody>
          <a:bodyPr/>
          <a:lstStyle/>
          <a:p>
            <a:pPr marL="571500" indent="-571500">
              <a:lnSpc>
                <a:spcPct val="160000"/>
              </a:lnSpc>
              <a:buFont typeface="Arial" panose="020B0604020202020204" pitchFamily="34" charset="0"/>
              <a:buChar char="•"/>
            </a:pPr>
            <a:r>
              <a:rPr lang="en-GB" sz="3400">
                <a:latin typeface="+mn-lt"/>
              </a:rPr>
              <a:t>Overall, participants found trio writing to be a </a:t>
            </a:r>
            <a:r>
              <a:rPr lang="en-GB" sz="3400" b="1">
                <a:latin typeface="+mn-lt"/>
              </a:rPr>
              <a:t> valuable practice </a:t>
            </a:r>
            <a:r>
              <a:rPr lang="en-GB" sz="3400">
                <a:latin typeface="+mn-lt"/>
              </a:rPr>
              <a:t>for producing </a:t>
            </a:r>
            <a:r>
              <a:rPr lang="en-GB" sz="3400" b="1">
                <a:latin typeface="+mn-lt"/>
              </a:rPr>
              <a:t>high-quality bilingual content</a:t>
            </a:r>
          </a:p>
          <a:p>
            <a:pPr marL="571500" indent="-571500">
              <a:lnSpc>
                <a:spcPct val="160000"/>
              </a:lnSpc>
              <a:buFont typeface="Arial" panose="020B0604020202020204" pitchFamily="34" charset="0"/>
              <a:buChar char="•"/>
            </a:pPr>
            <a:r>
              <a:rPr lang="en-GB" sz="3400">
                <a:latin typeface="+mn-lt"/>
              </a:rPr>
              <a:t>TW is seen as beneficial for giving </a:t>
            </a:r>
            <a:r>
              <a:rPr lang="en-GB" sz="3400" b="1">
                <a:latin typeface="+mn-lt"/>
              </a:rPr>
              <a:t>equal consideration </a:t>
            </a:r>
            <a:r>
              <a:rPr lang="en-GB" sz="3400">
                <a:latin typeface="+mn-lt"/>
              </a:rPr>
              <a:t>to </a:t>
            </a:r>
            <a:r>
              <a:rPr lang="en-GB" sz="3400" b="1">
                <a:latin typeface="+mn-lt"/>
              </a:rPr>
              <a:t>both languages </a:t>
            </a:r>
            <a:r>
              <a:rPr lang="en-GB" sz="3400">
                <a:latin typeface="+mn-lt"/>
              </a:rPr>
              <a:t>from the outset and </a:t>
            </a:r>
            <a:r>
              <a:rPr lang="en-GB" sz="3400" b="1">
                <a:latin typeface="+mn-lt"/>
              </a:rPr>
              <a:t>avoiding translation pitfalls</a:t>
            </a:r>
          </a:p>
          <a:p>
            <a:pPr marL="571500" indent="-571500">
              <a:lnSpc>
                <a:spcPct val="160000"/>
              </a:lnSpc>
              <a:buFont typeface="Arial" panose="020B0604020202020204" pitchFamily="34" charset="0"/>
              <a:buChar char="•"/>
            </a:pPr>
            <a:r>
              <a:rPr lang="en-GB" sz="3400">
                <a:latin typeface="+mn-lt"/>
              </a:rPr>
              <a:t>4/4 participants found it  </a:t>
            </a:r>
            <a:r>
              <a:rPr lang="en-GB" sz="3400" b="1">
                <a:latin typeface="+mn-lt"/>
              </a:rPr>
              <a:t>time-consuming</a:t>
            </a:r>
            <a:r>
              <a:rPr lang="en-GB" sz="3400">
                <a:latin typeface="+mn-lt"/>
              </a:rPr>
              <a:t> but is </a:t>
            </a:r>
            <a:r>
              <a:rPr lang="en-GB" sz="3400" b="1">
                <a:latin typeface="+mn-lt"/>
              </a:rPr>
              <a:t>believed to save time in the long run </a:t>
            </a:r>
            <a:r>
              <a:rPr lang="en-GB" sz="3400">
                <a:latin typeface="+mn-lt"/>
              </a:rPr>
              <a:t>by </a:t>
            </a:r>
            <a:r>
              <a:rPr lang="en-GB" sz="3400" b="1">
                <a:latin typeface="+mn-lt"/>
              </a:rPr>
              <a:t>addressing questions upfront</a:t>
            </a:r>
          </a:p>
          <a:p>
            <a:pPr marL="571500" indent="-571500">
              <a:lnSpc>
                <a:spcPct val="160000"/>
              </a:lnSpc>
              <a:buFont typeface="Arial" panose="020B0604020202020204" pitchFamily="34" charset="0"/>
              <a:buChar char="•"/>
            </a:pPr>
            <a:r>
              <a:rPr lang="en-GB" sz="3400">
                <a:latin typeface="+mn-lt"/>
              </a:rPr>
              <a:t>Everyone agreed that TW is </a:t>
            </a:r>
            <a:r>
              <a:rPr lang="en-GB" sz="3400" b="1">
                <a:latin typeface="+mn-lt"/>
              </a:rPr>
              <a:t>not always feasible </a:t>
            </a:r>
            <a:r>
              <a:rPr lang="en-GB" sz="3400">
                <a:latin typeface="+mn-lt"/>
              </a:rPr>
              <a:t>or </a:t>
            </a:r>
            <a:r>
              <a:rPr lang="en-GB" sz="3400" b="1">
                <a:latin typeface="+mn-lt"/>
              </a:rPr>
              <a:t>suitable for all types of content</a:t>
            </a:r>
            <a:endParaRPr lang="en-GB" sz="3400">
              <a:latin typeface="+mn-lt"/>
            </a:endParaRPr>
          </a:p>
          <a:p>
            <a:pPr marL="571500" indent="-571500">
              <a:lnSpc>
                <a:spcPct val="160000"/>
              </a:lnSpc>
              <a:buFont typeface="Arial" panose="020B0604020202020204" pitchFamily="34" charset="0"/>
              <a:buChar char="•"/>
            </a:pPr>
            <a:r>
              <a:rPr lang="en-GB" sz="3400">
                <a:latin typeface="+mn-lt"/>
              </a:rPr>
              <a:t>2/4 mentioned that they’d expect </a:t>
            </a:r>
            <a:r>
              <a:rPr lang="en-GB" sz="3400" b="1">
                <a:latin typeface="+mn-lt"/>
              </a:rPr>
              <a:t>clearer guidelines </a:t>
            </a:r>
            <a:r>
              <a:rPr lang="en-GB" sz="3400">
                <a:latin typeface="+mn-lt"/>
              </a:rPr>
              <a:t>and </a:t>
            </a:r>
            <a:r>
              <a:rPr lang="en-GB" sz="3400" b="1">
                <a:latin typeface="+mn-lt"/>
              </a:rPr>
              <a:t>support </a:t>
            </a:r>
            <a:r>
              <a:rPr lang="en-GB" sz="3400">
                <a:latin typeface="+mn-lt"/>
              </a:rPr>
              <a:t>to </a:t>
            </a:r>
            <a:r>
              <a:rPr lang="en-GB" sz="3400" b="1">
                <a:latin typeface="+mn-lt"/>
              </a:rPr>
              <a:t>implement TW </a:t>
            </a:r>
            <a:r>
              <a:rPr lang="en-GB" sz="3400">
                <a:latin typeface="+mn-lt"/>
              </a:rPr>
              <a:t>within their organisations</a:t>
            </a:r>
          </a:p>
          <a:p>
            <a:pPr marL="571500" indent="-571500">
              <a:lnSpc>
                <a:spcPct val="160000"/>
              </a:lnSpc>
              <a:buFont typeface="Arial" panose="020B0604020202020204" pitchFamily="34" charset="0"/>
              <a:buChar char="•"/>
            </a:pPr>
            <a:r>
              <a:rPr lang="en-GB" sz="3400">
                <a:latin typeface="+mn-lt"/>
              </a:rPr>
              <a:t>All the participants said they’d </a:t>
            </a:r>
            <a:r>
              <a:rPr lang="en-GB" sz="3400" b="1">
                <a:latin typeface="+mn-lt"/>
              </a:rPr>
              <a:t>recommend trio writing </a:t>
            </a:r>
            <a:r>
              <a:rPr lang="en-GB" sz="3400">
                <a:latin typeface="+mn-lt"/>
              </a:rPr>
              <a:t>and see it as a </a:t>
            </a:r>
            <a:r>
              <a:rPr lang="en-GB" sz="3400" b="1">
                <a:latin typeface="+mn-lt"/>
              </a:rPr>
              <a:t>positive addition</a:t>
            </a:r>
            <a:endParaRPr lang="en-GB" sz="3400">
              <a:latin typeface="+mn-lt"/>
            </a:endParaRPr>
          </a:p>
          <a:p>
            <a:pPr marL="114300" rtl="0" fontAlgn="base">
              <a:spcBef>
                <a:spcPts val="0"/>
              </a:spcBef>
              <a:spcAft>
                <a:spcPts val="0"/>
              </a:spcAft>
            </a:pPr>
            <a:endParaRPr lang="en-GB" sz="3200">
              <a:latin typeface="Arial"/>
              <a:cs typeface="Arial"/>
            </a:endParaRPr>
          </a:p>
          <a:p>
            <a:endParaRPr lang="en-GB" sz="4000"/>
          </a:p>
          <a:p>
            <a:endParaRPr lang="en-GB"/>
          </a:p>
        </p:txBody>
      </p:sp>
      <p:sp>
        <p:nvSpPr>
          <p:cNvPr id="4" name="Title 3">
            <a:extLst>
              <a:ext uri="{FF2B5EF4-FFF2-40B4-BE49-F238E27FC236}">
                <a16:creationId xmlns:a16="http://schemas.microsoft.com/office/drawing/2014/main" id="{9595E501-572F-4328-3A05-B650C9D09ACE}"/>
              </a:ext>
            </a:extLst>
          </p:cNvPr>
          <p:cNvSpPr>
            <a:spLocks noGrp="1"/>
          </p:cNvSpPr>
          <p:nvPr>
            <p:ph type="title"/>
          </p:nvPr>
        </p:nvSpPr>
        <p:spPr>
          <a:xfrm>
            <a:off x="2103518" y="706774"/>
            <a:ext cx="21053891" cy="862112"/>
          </a:xfrm>
        </p:spPr>
        <p:txBody>
          <a:bodyPr/>
          <a:lstStyle/>
          <a:p>
            <a:r>
              <a:rPr lang="cy-GB">
                <a:solidFill>
                  <a:schemeClr val="tx1"/>
                </a:solidFill>
                <a:latin typeface="Arial"/>
                <a:cs typeface="Arial"/>
              </a:rPr>
              <a:t>Key takaway</a:t>
            </a:r>
            <a:endParaRPr lang="cy-GB">
              <a:solidFill>
                <a:schemeClr val="tx1"/>
              </a:solidFill>
            </a:endParaRPr>
          </a:p>
        </p:txBody>
      </p:sp>
      <p:sp>
        <p:nvSpPr>
          <p:cNvPr id="5" name="Slide Number Placeholder 4">
            <a:extLst>
              <a:ext uri="{FF2B5EF4-FFF2-40B4-BE49-F238E27FC236}">
                <a16:creationId xmlns:a16="http://schemas.microsoft.com/office/drawing/2014/main" id="{98849F68-837B-6DBE-7C8F-9FD7F860B465}"/>
              </a:ext>
            </a:extLst>
          </p:cNvPr>
          <p:cNvSpPr>
            <a:spLocks noGrp="1"/>
          </p:cNvSpPr>
          <p:nvPr>
            <p:ph type="sldNum" sz="quarter" idx="4"/>
          </p:nvPr>
        </p:nvSpPr>
        <p:spPr/>
        <p:txBody>
          <a:bodyPr/>
          <a:lstStyle/>
          <a:p>
            <a:fld id="{3FCC3E9D-3B6B-704F-BBBD-DC5D892D6749}" type="slidenum">
              <a:rPr lang="en-GB" smtClean="0"/>
              <a:pPr/>
              <a:t>20</a:t>
            </a:fld>
            <a:endParaRPr lang="en-GB"/>
          </a:p>
        </p:txBody>
      </p:sp>
    </p:spTree>
    <p:extLst>
      <p:ext uri="{BB962C8B-B14F-4D97-AF65-F5344CB8AC3E}">
        <p14:creationId xmlns:p14="http://schemas.microsoft.com/office/powerpoint/2010/main" val="3546805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75F525F-546F-7759-1B68-DF89ACCD9939}"/>
              </a:ext>
            </a:extLst>
          </p:cNvPr>
          <p:cNvSpPr>
            <a:spLocks noGrp="1"/>
          </p:cNvSpPr>
          <p:nvPr>
            <p:ph type="body" sz="quarter" idx="11"/>
          </p:nvPr>
        </p:nvSpPr>
        <p:spPr>
          <a:xfrm>
            <a:off x="1785405" y="4085796"/>
            <a:ext cx="21690116" cy="8493125"/>
          </a:xfrm>
        </p:spPr>
        <p:txBody>
          <a:bodyPr/>
          <a:lstStyle/>
          <a:p>
            <a:pPr marL="857250" indent="-742950" fontAlgn="base">
              <a:lnSpc>
                <a:spcPct val="200000"/>
              </a:lnSpc>
              <a:spcBef>
                <a:spcPts val="0"/>
              </a:spcBef>
              <a:spcAft>
                <a:spcPts val="0"/>
              </a:spcAft>
              <a:buFont typeface="Arial" panose="020B0604020202020204" pitchFamily="34" charset="0"/>
              <a:buChar char="•"/>
            </a:pPr>
            <a:r>
              <a:rPr lang="en-GB" sz="3400" b="1">
                <a:solidFill>
                  <a:srgbClr val="007361"/>
                </a:solidFill>
                <a:latin typeface="Arial"/>
                <a:cs typeface="Arial"/>
              </a:rPr>
              <a:t>Trio writing enhances bilingual content: </a:t>
            </a:r>
            <a:r>
              <a:rPr lang="en-GB" sz="3400">
                <a:solidFill>
                  <a:srgbClr val="3E3735"/>
                </a:solidFill>
                <a:latin typeface="Arial"/>
                <a:cs typeface="Arial"/>
              </a:rPr>
              <a:t>Users agreed that by </a:t>
            </a:r>
            <a:r>
              <a:rPr lang="en-GB" sz="3400" b="1">
                <a:solidFill>
                  <a:srgbClr val="3E3735"/>
                </a:solidFill>
                <a:latin typeface="Arial"/>
                <a:cs typeface="Arial"/>
              </a:rPr>
              <a:t>working together</a:t>
            </a:r>
            <a:r>
              <a:rPr lang="en-GB" sz="3400">
                <a:solidFill>
                  <a:srgbClr val="3E3735"/>
                </a:solidFill>
                <a:latin typeface="Arial"/>
                <a:cs typeface="Arial"/>
              </a:rPr>
              <a:t>, treating </a:t>
            </a:r>
            <a:r>
              <a:rPr lang="en-GB" sz="3400" b="1">
                <a:solidFill>
                  <a:srgbClr val="3E3735"/>
                </a:solidFill>
                <a:latin typeface="Arial"/>
                <a:cs typeface="Arial"/>
              </a:rPr>
              <a:t>both languages equally</a:t>
            </a:r>
            <a:r>
              <a:rPr lang="en-GB" sz="3400">
                <a:solidFill>
                  <a:srgbClr val="3E3735"/>
                </a:solidFill>
                <a:latin typeface="Arial"/>
                <a:cs typeface="Arial"/>
              </a:rPr>
              <a:t>, resulted in </a:t>
            </a:r>
            <a:r>
              <a:rPr lang="en-GB" sz="3400" b="1">
                <a:solidFill>
                  <a:srgbClr val="3E3735"/>
                </a:solidFill>
                <a:latin typeface="Arial"/>
                <a:cs typeface="Arial"/>
              </a:rPr>
              <a:t>better content </a:t>
            </a:r>
            <a:r>
              <a:rPr lang="en-GB" sz="3400">
                <a:solidFill>
                  <a:srgbClr val="3E3735"/>
                </a:solidFill>
                <a:latin typeface="Arial"/>
                <a:cs typeface="Arial"/>
              </a:rPr>
              <a:t>for </a:t>
            </a:r>
            <a:r>
              <a:rPr lang="en-GB" sz="3400" b="1">
                <a:solidFill>
                  <a:srgbClr val="3E3735"/>
                </a:solidFill>
                <a:latin typeface="Arial"/>
                <a:cs typeface="Arial"/>
              </a:rPr>
              <a:t>Welsh language users</a:t>
            </a:r>
            <a:r>
              <a:rPr lang="en-GB" sz="3400">
                <a:solidFill>
                  <a:srgbClr val="3E3735"/>
                </a:solidFill>
                <a:latin typeface="Arial"/>
                <a:cs typeface="Arial"/>
              </a:rPr>
              <a:t>.</a:t>
            </a:r>
          </a:p>
          <a:p>
            <a:pPr marL="857250" indent="-742950" fontAlgn="base">
              <a:lnSpc>
                <a:spcPct val="200000"/>
              </a:lnSpc>
              <a:spcBef>
                <a:spcPts val="0"/>
              </a:spcBef>
              <a:spcAft>
                <a:spcPts val="0"/>
              </a:spcAft>
              <a:buFont typeface="Arial" panose="020B0604020202020204" pitchFamily="34" charset="0"/>
              <a:buChar char="•"/>
            </a:pPr>
            <a:r>
              <a:rPr lang="en-GB" sz="3400" b="1">
                <a:solidFill>
                  <a:srgbClr val="007361"/>
                </a:solidFill>
                <a:latin typeface="Arial"/>
                <a:cs typeface="Arial"/>
              </a:rPr>
              <a:t>Time commitment: </a:t>
            </a:r>
            <a:r>
              <a:rPr lang="en-GB" sz="3400">
                <a:latin typeface="Arial"/>
                <a:cs typeface="Arial"/>
              </a:rPr>
              <a:t>Users said that TW takes </a:t>
            </a:r>
            <a:r>
              <a:rPr lang="en-GB" sz="3400" b="1">
                <a:latin typeface="Arial"/>
                <a:cs typeface="Arial"/>
              </a:rPr>
              <a:t>more time at first </a:t>
            </a:r>
            <a:r>
              <a:rPr lang="en-GB" sz="3400">
                <a:latin typeface="Arial"/>
                <a:cs typeface="Arial"/>
              </a:rPr>
              <a:t>but is </a:t>
            </a:r>
            <a:r>
              <a:rPr lang="en-GB" sz="3400" b="1">
                <a:latin typeface="Arial"/>
                <a:cs typeface="Arial"/>
              </a:rPr>
              <a:t>time-efficient later</a:t>
            </a:r>
            <a:r>
              <a:rPr lang="en-GB" sz="3400">
                <a:latin typeface="Arial"/>
                <a:cs typeface="Arial"/>
              </a:rPr>
              <a:t> by </a:t>
            </a:r>
            <a:r>
              <a:rPr lang="en-GB" sz="3400" b="1">
                <a:latin typeface="Arial"/>
                <a:cs typeface="Arial"/>
              </a:rPr>
              <a:t>tackling questions early.</a:t>
            </a:r>
          </a:p>
          <a:p>
            <a:pPr marL="857250" indent="-742950" fontAlgn="base">
              <a:lnSpc>
                <a:spcPct val="200000"/>
              </a:lnSpc>
              <a:spcBef>
                <a:spcPts val="0"/>
              </a:spcBef>
              <a:spcAft>
                <a:spcPts val="0"/>
              </a:spcAft>
              <a:buFont typeface="Arial" panose="020B0604020202020204" pitchFamily="34" charset="0"/>
              <a:buChar char="•"/>
            </a:pPr>
            <a:r>
              <a:rPr lang="en-GB" sz="3400" b="1">
                <a:solidFill>
                  <a:srgbClr val="007361"/>
                </a:solidFill>
                <a:latin typeface="Arial"/>
                <a:cs typeface="Arial"/>
              </a:rPr>
              <a:t>Limited resources: </a:t>
            </a:r>
            <a:r>
              <a:rPr lang="en-GB" sz="3400">
                <a:latin typeface="Arial"/>
                <a:cs typeface="Arial"/>
              </a:rPr>
              <a:t>Users said TW isn't</a:t>
            </a:r>
            <a:r>
              <a:rPr lang="en-GB" sz="3400" b="1">
                <a:latin typeface="Arial"/>
                <a:cs typeface="Arial"/>
              </a:rPr>
              <a:t> practical </a:t>
            </a:r>
            <a:r>
              <a:rPr lang="en-GB" sz="3400">
                <a:latin typeface="Arial"/>
                <a:cs typeface="Arial"/>
              </a:rPr>
              <a:t>or</a:t>
            </a:r>
            <a:r>
              <a:rPr lang="en-GB" sz="3400" b="1">
                <a:latin typeface="Arial"/>
                <a:cs typeface="Arial"/>
              </a:rPr>
              <a:t> sustainable</a:t>
            </a:r>
            <a:r>
              <a:rPr lang="en-GB" sz="3400">
                <a:latin typeface="Arial"/>
                <a:cs typeface="Arial"/>
              </a:rPr>
              <a:t> without enough </a:t>
            </a:r>
            <a:r>
              <a:rPr lang="en-GB" sz="3400" b="1">
                <a:latin typeface="Arial"/>
                <a:cs typeface="Arial"/>
              </a:rPr>
              <a:t>resources</a:t>
            </a:r>
          </a:p>
          <a:p>
            <a:pPr marL="857250" indent="-742950" fontAlgn="base">
              <a:lnSpc>
                <a:spcPct val="200000"/>
              </a:lnSpc>
              <a:spcBef>
                <a:spcPts val="0"/>
              </a:spcBef>
              <a:spcAft>
                <a:spcPts val="0"/>
              </a:spcAft>
              <a:buFont typeface="Arial" panose="020B0604020202020204" pitchFamily="34" charset="0"/>
              <a:buChar char="•"/>
            </a:pPr>
            <a:r>
              <a:rPr lang="en-GB" sz="3400" b="1">
                <a:solidFill>
                  <a:srgbClr val="007361"/>
                </a:solidFill>
                <a:latin typeface="Arial"/>
                <a:cs typeface="Arial"/>
              </a:rPr>
              <a:t>Content Suitability: </a:t>
            </a:r>
            <a:r>
              <a:rPr lang="en-GB" sz="3400">
                <a:latin typeface="Arial"/>
                <a:cs typeface="Arial"/>
              </a:rPr>
              <a:t>Users believe TW </a:t>
            </a:r>
            <a:r>
              <a:rPr lang="en-GB" sz="3400" b="1">
                <a:latin typeface="Arial"/>
                <a:cs typeface="Arial"/>
              </a:rPr>
              <a:t>is not always feasible </a:t>
            </a:r>
            <a:r>
              <a:rPr lang="en-GB" sz="3400">
                <a:latin typeface="Arial"/>
                <a:cs typeface="Arial"/>
              </a:rPr>
              <a:t>or </a:t>
            </a:r>
            <a:r>
              <a:rPr lang="en-GB" sz="3400" b="1">
                <a:latin typeface="Arial"/>
                <a:cs typeface="Arial"/>
              </a:rPr>
              <a:t>suitable for all types of content</a:t>
            </a:r>
          </a:p>
          <a:p>
            <a:pPr marL="857250" indent="-742950" fontAlgn="base">
              <a:lnSpc>
                <a:spcPct val="200000"/>
              </a:lnSpc>
              <a:spcBef>
                <a:spcPts val="0"/>
              </a:spcBef>
              <a:spcAft>
                <a:spcPts val="0"/>
              </a:spcAft>
              <a:buFont typeface="Arial" panose="020B0604020202020204" pitchFamily="34" charset="0"/>
              <a:buChar char="•"/>
            </a:pPr>
            <a:r>
              <a:rPr lang="en-GB" sz="3400" b="1">
                <a:solidFill>
                  <a:srgbClr val="007361"/>
                </a:solidFill>
                <a:latin typeface="Arial"/>
                <a:cs typeface="Arial"/>
              </a:rPr>
              <a:t>Standardisation: </a:t>
            </a:r>
            <a:r>
              <a:rPr lang="en-GB" sz="3400">
                <a:latin typeface="Arial"/>
                <a:cs typeface="Arial"/>
              </a:rPr>
              <a:t>Users want </a:t>
            </a:r>
            <a:r>
              <a:rPr lang="en-GB" sz="3400" b="1">
                <a:latin typeface="Arial"/>
                <a:cs typeface="Arial"/>
              </a:rPr>
              <a:t>clear guidelines </a:t>
            </a:r>
            <a:r>
              <a:rPr lang="en-GB" sz="3400">
                <a:latin typeface="Arial"/>
                <a:cs typeface="Arial"/>
              </a:rPr>
              <a:t>and </a:t>
            </a:r>
            <a:r>
              <a:rPr lang="en-GB" sz="3400" b="1">
                <a:latin typeface="Arial"/>
                <a:cs typeface="Arial"/>
              </a:rPr>
              <a:t>training </a:t>
            </a:r>
            <a:r>
              <a:rPr lang="en-GB" sz="3400">
                <a:latin typeface="Arial"/>
                <a:cs typeface="Arial"/>
              </a:rPr>
              <a:t>to standardise TW in their organisations</a:t>
            </a:r>
          </a:p>
          <a:p>
            <a:pPr marL="857250" indent="-742950" fontAlgn="base">
              <a:lnSpc>
                <a:spcPct val="200000"/>
              </a:lnSpc>
              <a:spcBef>
                <a:spcPts val="0"/>
              </a:spcBef>
              <a:spcAft>
                <a:spcPts val="0"/>
              </a:spcAft>
              <a:buFont typeface="Arial" panose="020B0604020202020204" pitchFamily="34" charset="0"/>
              <a:buChar char="•"/>
            </a:pPr>
            <a:r>
              <a:rPr lang="en-GB" sz="3400" b="1">
                <a:solidFill>
                  <a:srgbClr val="007361"/>
                </a:solidFill>
                <a:latin typeface="Arial"/>
                <a:cs typeface="Arial"/>
              </a:rPr>
              <a:t>Capacity Issues: </a:t>
            </a:r>
            <a:r>
              <a:rPr lang="en-GB" sz="3400">
                <a:latin typeface="Arial"/>
                <a:cs typeface="Arial"/>
              </a:rPr>
              <a:t>Users believe that </a:t>
            </a:r>
            <a:r>
              <a:rPr lang="en-GB" sz="3400" b="1">
                <a:latin typeface="Arial"/>
                <a:cs typeface="Arial"/>
              </a:rPr>
              <a:t>tight deadlines </a:t>
            </a:r>
            <a:r>
              <a:rPr lang="en-GB" sz="3400">
                <a:latin typeface="Arial"/>
                <a:cs typeface="Arial"/>
              </a:rPr>
              <a:t>and </a:t>
            </a:r>
            <a:r>
              <a:rPr lang="en-GB" sz="3400" b="1">
                <a:latin typeface="Arial"/>
                <a:cs typeface="Arial"/>
              </a:rPr>
              <a:t>few translators </a:t>
            </a:r>
            <a:r>
              <a:rPr lang="en-GB" sz="3400">
                <a:latin typeface="Arial"/>
                <a:cs typeface="Arial"/>
              </a:rPr>
              <a:t>make TW </a:t>
            </a:r>
            <a:r>
              <a:rPr lang="en-GB" sz="3400" b="1">
                <a:latin typeface="Arial"/>
                <a:cs typeface="Arial"/>
              </a:rPr>
              <a:t>challenging to implement</a:t>
            </a:r>
            <a:r>
              <a:rPr lang="en-GB" sz="3400">
                <a:latin typeface="Arial"/>
                <a:cs typeface="Arial"/>
              </a:rPr>
              <a:t> due to </a:t>
            </a:r>
            <a:r>
              <a:rPr lang="en-GB" sz="3400" b="1">
                <a:latin typeface="Arial"/>
                <a:cs typeface="Arial"/>
              </a:rPr>
              <a:t>capacity issues</a:t>
            </a:r>
            <a:r>
              <a:rPr lang="en-GB" sz="3400">
                <a:latin typeface="Arial"/>
                <a:cs typeface="Arial"/>
              </a:rPr>
              <a:t>.</a:t>
            </a:r>
          </a:p>
          <a:p>
            <a:endParaRPr lang="en-GB" sz="4000"/>
          </a:p>
          <a:p>
            <a:endParaRPr lang="en-GB"/>
          </a:p>
        </p:txBody>
      </p:sp>
      <p:sp>
        <p:nvSpPr>
          <p:cNvPr id="4" name="Title 3">
            <a:extLst>
              <a:ext uri="{FF2B5EF4-FFF2-40B4-BE49-F238E27FC236}">
                <a16:creationId xmlns:a16="http://schemas.microsoft.com/office/drawing/2014/main" id="{9595E501-572F-4328-3A05-B650C9D09ACE}"/>
              </a:ext>
            </a:extLst>
          </p:cNvPr>
          <p:cNvSpPr>
            <a:spLocks noGrp="1"/>
          </p:cNvSpPr>
          <p:nvPr>
            <p:ph type="title"/>
          </p:nvPr>
        </p:nvSpPr>
        <p:spPr>
          <a:xfrm>
            <a:off x="2103518" y="706774"/>
            <a:ext cx="21053891" cy="862112"/>
          </a:xfrm>
        </p:spPr>
        <p:txBody>
          <a:bodyPr/>
          <a:lstStyle/>
          <a:p>
            <a:r>
              <a:rPr lang="cy-GB">
                <a:solidFill>
                  <a:schemeClr val="tx1"/>
                </a:solidFill>
                <a:latin typeface="Arial"/>
                <a:cs typeface="Arial"/>
              </a:rPr>
              <a:t>Common themes </a:t>
            </a:r>
            <a:endParaRPr lang="cy-GB">
              <a:solidFill>
                <a:schemeClr val="tx1"/>
              </a:solidFill>
            </a:endParaRPr>
          </a:p>
        </p:txBody>
      </p:sp>
      <p:sp>
        <p:nvSpPr>
          <p:cNvPr id="5" name="Slide Number Placeholder 4">
            <a:extLst>
              <a:ext uri="{FF2B5EF4-FFF2-40B4-BE49-F238E27FC236}">
                <a16:creationId xmlns:a16="http://schemas.microsoft.com/office/drawing/2014/main" id="{98849F68-837B-6DBE-7C8F-9FD7F860B465}"/>
              </a:ext>
            </a:extLst>
          </p:cNvPr>
          <p:cNvSpPr>
            <a:spLocks noGrp="1"/>
          </p:cNvSpPr>
          <p:nvPr>
            <p:ph type="sldNum" sz="quarter" idx="4"/>
          </p:nvPr>
        </p:nvSpPr>
        <p:spPr/>
        <p:txBody>
          <a:bodyPr/>
          <a:lstStyle/>
          <a:p>
            <a:fld id="{3FCC3E9D-3B6B-704F-BBBD-DC5D892D6749}" type="slidenum">
              <a:rPr lang="en-GB" smtClean="0"/>
              <a:pPr/>
              <a:t>21</a:t>
            </a:fld>
            <a:endParaRPr lang="en-GB"/>
          </a:p>
        </p:txBody>
      </p:sp>
    </p:spTree>
    <p:extLst>
      <p:ext uri="{BB962C8B-B14F-4D97-AF65-F5344CB8AC3E}">
        <p14:creationId xmlns:p14="http://schemas.microsoft.com/office/powerpoint/2010/main" val="16920269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10462-B60F-E2E0-AB79-14F0280D5B56}"/>
              </a:ext>
            </a:extLst>
          </p:cNvPr>
          <p:cNvSpPr>
            <a:spLocks noGrp="1"/>
          </p:cNvSpPr>
          <p:nvPr>
            <p:ph type="title"/>
          </p:nvPr>
        </p:nvSpPr>
        <p:spPr>
          <a:xfrm>
            <a:off x="5710172" y="2231884"/>
            <a:ext cx="12801600" cy="10263543"/>
          </a:xfrm>
        </p:spPr>
        <p:txBody>
          <a:bodyPr/>
          <a:lstStyle/>
          <a:p>
            <a:pPr>
              <a:lnSpc>
                <a:spcPct val="150000"/>
              </a:lnSpc>
            </a:pPr>
            <a:r>
              <a:rPr lang="en-GB" sz="4600">
                <a:solidFill>
                  <a:schemeClr val="tx2"/>
                </a:solidFill>
                <a:latin typeface="Arial"/>
                <a:cs typeface="Arial"/>
              </a:rPr>
              <a:t>Dyma'r broses berffaith mewn byd delfrydol, pe bai gennych yr adnoddau a'r amser, ond nid dyma'r realiti.</a:t>
            </a:r>
            <a:br>
              <a:rPr lang="en-GB" sz="4600">
                <a:solidFill>
                  <a:schemeClr val="tx2"/>
                </a:solidFill>
                <a:latin typeface="Arial"/>
                <a:cs typeface="Arial"/>
              </a:rPr>
            </a:br>
            <a:br>
              <a:rPr lang="en-GB" sz="4600"/>
            </a:br>
            <a:r>
              <a:rPr lang="en-GB" sz="4600">
                <a:solidFill>
                  <a:schemeClr val="tx1"/>
                </a:solidFill>
                <a:latin typeface="Arial"/>
                <a:cs typeface="Arial"/>
              </a:rPr>
              <a:t>This is the perfect process in an ideal world, if you had the resources and the time, but this is not the reality.</a:t>
            </a:r>
            <a:endParaRPr lang="en-GB" sz="4600">
              <a:solidFill>
                <a:schemeClr val="tx1"/>
              </a:solidFill>
            </a:endParaRPr>
          </a:p>
        </p:txBody>
      </p:sp>
      <p:sp>
        <p:nvSpPr>
          <p:cNvPr id="4" name="Slide Number Placeholder 3">
            <a:extLst>
              <a:ext uri="{FF2B5EF4-FFF2-40B4-BE49-F238E27FC236}">
                <a16:creationId xmlns:a16="http://schemas.microsoft.com/office/drawing/2014/main" id="{F57C609A-11D9-57CF-4755-B30871FFBF29}"/>
              </a:ext>
            </a:extLst>
          </p:cNvPr>
          <p:cNvSpPr>
            <a:spLocks noGrp="1"/>
          </p:cNvSpPr>
          <p:nvPr>
            <p:ph type="sldNum" sz="quarter" idx="4"/>
          </p:nvPr>
        </p:nvSpPr>
        <p:spPr/>
        <p:txBody>
          <a:bodyPr/>
          <a:lstStyle/>
          <a:p>
            <a:fld id="{3FCC3E9D-3B6B-704F-BBBD-DC5D892D6749}" type="slidenum">
              <a:rPr lang="en-GB" smtClean="0"/>
              <a:pPr/>
              <a:t>22</a:t>
            </a:fld>
            <a:endParaRPr lang="en-GB"/>
          </a:p>
        </p:txBody>
      </p:sp>
      <p:sp>
        <p:nvSpPr>
          <p:cNvPr id="6" name="Title 2">
            <a:extLst>
              <a:ext uri="{FF2B5EF4-FFF2-40B4-BE49-F238E27FC236}">
                <a16:creationId xmlns:a16="http://schemas.microsoft.com/office/drawing/2014/main" id="{E1DA5DF1-F53D-11B6-6FE2-AA8005546AC7}"/>
              </a:ext>
            </a:extLst>
          </p:cNvPr>
          <p:cNvSpPr txBox="1">
            <a:spLocks/>
          </p:cNvSpPr>
          <p:nvPr/>
        </p:nvSpPr>
        <p:spPr>
          <a:xfrm>
            <a:off x="2128837" y="706774"/>
            <a:ext cx="21053891" cy="862112"/>
          </a:xfrm>
          <a:prstGeom prst="rect">
            <a:avLst/>
          </a:prstGeom>
        </p:spPr>
        <p:txBody>
          <a:bodyPr vert="horz" lIns="91440" tIns="45720" rIns="91440" bIns="45720" rtlCol="0" anchor="ctr">
            <a:noAutofit/>
          </a:bodyPr>
          <a:lstStyle>
            <a:lvl1pPr algn="l" defTabSz="1828709" rtl="0" eaLnBrk="1" latinLnBrk="0" hangingPunct="1">
              <a:lnSpc>
                <a:spcPct val="90000"/>
              </a:lnSpc>
              <a:spcBef>
                <a:spcPts val="2000"/>
              </a:spcBef>
              <a:spcAft>
                <a:spcPts val="2000"/>
              </a:spcAft>
              <a:buNone/>
              <a:defRPr sz="6000" b="1" i="0" kern="1200">
                <a:solidFill>
                  <a:schemeClr val="bg1"/>
                </a:solidFill>
                <a:latin typeface="Arial" panose="020B0604020202020204" pitchFamily="34" charset="0"/>
                <a:ea typeface="+mj-ea"/>
                <a:cs typeface="Arial" panose="020B0604020202020204" pitchFamily="34" charset="0"/>
              </a:defRPr>
            </a:lvl1pPr>
          </a:lstStyle>
          <a:p>
            <a:endParaRPr lang="en-GB" sz="3200">
              <a:solidFill>
                <a:schemeClr val="tx1"/>
              </a:solidFill>
              <a:latin typeface="Arial"/>
              <a:cs typeface="Arial"/>
            </a:endParaRPr>
          </a:p>
        </p:txBody>
      </p:sp>
      <p:sp>
        <p:nvSpPr>
          <p:cNvPr id="3" name="TextBox 2">
            <a:extLst>
              <a:ext uri="{FF2B5EF4-FFF2-40B4-BE49-F238E27FC236}">
                <a16:creationId xmlns:a16="http://schemas.microsoft.com/office/drawing/2014/main" id="{EC1F81BD-7D48-8230-718B-88808B41F3C1}"/>
              </a:ext>
            </a:extLst>
          </p:cNvPr>
          <p:cNvSpPr txBox="1"/>
          <p:nvPr/>
        </p:nvSpPr>
        <p:spPr>
          <a:xfrm>
            <a:off x="2128837" y="1071154"/>
            <a:ext cx="5447619" cy="535531"/>
          </a:xfrm>
          <a:prstGeom prst="rect">
            <a:avLst/>
          </a:prstGeom>
          <a:noFill/>
        </p:spPr>
        <p:txBody>
          <a:bodyPr wrap="square" rtlCol="0">
            <a:spAutoFit/>
          </a:bodyPr>
          <a:lstStyle/>
          <a:p>
            <a:pPr>
              <a:lnSpc>
                <a:spcPct val="90000"/>
              </a:lnSpc>
              <a:spcBef>
                <a:spcPct val="0"/>
              </a:spcBef>
            </a:pPr>
            <a:r>
              <a:rPr lang="en-US" sz="3200" b="1">
                <a:latin typeface="Arial"/>
                <a:ea typeface="+mj-ea"/>
                <a:cs typeface="Arial"/>
              </a:rPr>
              <a:t>Quote of the day </a:t>
            </a:r>
          </a:p>
        </p:txBody>
      </p:sp>
    </p:spTree>
    <p:extLst>
      <p:ext uri="{BB962C8B-B14F-4D97-AF65-F5344CB8AC3E}">
        <p14:creationId xmlns:p14="http://schemas.microsoft.com/office/powerpoint/2010/main" val="27403772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E28FA52-EE0F-5C80-1C02-4C10D069DB8B}"/>
              </a:ext>
            </a:extLst>
          </p:cNvPr>
          <p:cNvSpPr>
            <a:spLocks noGrp="1"/>
          </p:cNvSpPr>
          <p:nvPr>
            <p:ph type="body" sz="quarter" idx="11"/>
          </p:nvPr>
        </p:nvSpPr>
        <p:spPr>
          <a:xfrm>
            <a:off x="1771649" y="3351213"/>
            <a:ext cx="8179176" cy="7013574"/>
          </a:xfrm>
        </p:spPr>
        <p:txBody>
          <a:bodyPr/>
          <a:lstStyle/>
          <a:p>
            <a:r>
              <a:rPr lang="en-GB" sz="6600" b="1">
                <a:latin typeface="Arial"/>
                <a:cs typeface="Arial"/>
              </a:rPr>
              <a:t>Interview soundbites</a:t>
            </a:r>
            <a:endParaRPr lang="en-GB" sz="6000" b="1"/>
          </a:p>
        </p:txBody>
      </p:sp>
    </p:spTree>
    <p:extLst>
      <p:ext uri="{BB962C8B-B14F-4D97-AF65-F5344CB8AC3E}">
        <p14:creationId xmlns:p14="http://schemas.microsoft.com/office/powerpoint/2010/main" val="15109292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595E501-572F-4328-3A05-B650C9D09ACE}"/>
              </a:ext>
            </a:extLst>
          </p:cNvPr>
          <p:cNvSpPr>
            <a:spLocks noGrp="1"/>
          </p:cNvSpPr>
          <p:nvPr>
            <p:ph type="title"/>
          </p:nvPr>
        </p:nvSpPr>
        <p:spPr>
          <a:xfrm>
            <a:off x="2103518" y="706774"/>
            <a:ext cx="21053891" cy="862112"/>
          </a:xfrm>
        </p:spPr>
        <p:txBody>
          <a:bodyPr/>
          <a:lstStyle/>
          <a:p>
            <a:r>
              <a:rPr lang="en-GB" sz="3200">
                <a:latin typeface="Arial" panose="020B0604020202020204" pitchFamily="34" charset="0"/>
                <a:cs typeface="Arial" panose="020B0604020202020204" pitchFamily="34" charset="0"/>
              </a:rPr>
              <a:t>Final thoughts – Hear from the users!</a:t>
            </a:r>
            <a:endParaRPr lang="cy-GB">
              <a:solidFill>
                <a:schemeClr val="tx1"/>
              </a:solidFill>
            </a:endParaRPr>
          </a:p>
        </p:txBody>
      </p:sp>
      <p:sp>
        <p:nvSpPr>
          <p:cNvPr id="5" name="Slide Number Placeholder 4">
            <a:extLst>
              <a:ext uri="{FF2B5EF4-FFF2-40B4-BE49-F238E27FC236}">
                <a16:creationId xmlns:a16="http://schemas.microsoft.com/office/drawing/2014/main" id="{98849F68-837B-6DBE-7C8F-9FD7F860B465}"/>
              </a:ext>
            </a:extLst>
          </p:cNvPr>
          <p:cNvSpPr>
            <a:spLocks noGrp="1"/>
          </p:cNvSpPr>
          <p:nvPr>
            <p:ph type="sldNum" sz="quarter" idx="4"/>
          </p:nvPr>
        </p:nvSpPr>
        <p:spPr/>
        <p:txBody>
          <a:bodyPr/>
          <a:lstStyle/>
          <a:p>
            <a:fld id="{3FCC3E9D-3B6B-704F-BBBD-DC5D892D6749}" type="slidenum">
              <a:rPr lang="en-GB" smtClean="0"/>
              <a:pPr/>
              <a:t>24</a:t>
            </a:fld>
            <a:endParaRPr lang="en-GB"/>
          </a:p>
        </p:txBody>
      </p:sp>
      <p:pic>
        <p:nvPicPr>
          <p:cNvPr id="7" name="Picture 6" descr="Smiling woman with tablet">
            <a:extLst>
              <a:ext uri="{FF2B5EF4-FFF2-40B4-BE49-F238E27FC236}">
                <a16:creationId xmlns:a16="http://schemas.microsoft.com/office/drawing/2014/main" id="{3C6AED20-7BD8-BAB7-08C5-D5E186C349AF}"/>
              </a:ext>
            </a:extLst>
          </p:cNvPr>
          <p:cNvPicPr>
            <a:picLocks noChangeAspect="1"/>
          </p:cNvPicPr>
          <p:nvPr/>
        </p:nvPicPr>
        <p:blipFill>
          <a:blip r:embed="rId10"/>
          <a:srcRect l="14699" r="14699"/>
          <a:stretch/>
        </p:blipFill>
        <p:spPr>
          <a:xfrm>
            <a:off x="16284389" y="3979272"/>
            <a:ext cx="6091327" cy="5757449"/>
          </a:xfrm>
          <a:prstGeom prst="rect">
            <a:avLst/>
          </a:prstGeom>
          <a:ln w="12700">
            <a:solidFill>
              <a:schemeClr val="tx1">
                <a:lumMod val="75000"/>
                <a:lumOff val="25000"/>
              </a:schemeClr>
            </a:solidFill>
          </a:ln>
        </p:spPr>
      </p:pic>
      <p:pic>
        <p:nvPicPr>
          <p:cNvPr id="8" name="Picture 7" descr="Smiling woman in office">
            <a:extLst>
              <a:ext uri="{FF2B5EF4-FFF2-40B4-BE49-F238E27FC236}">
                <a16:creationId xmlns:a16="http://schemas.microsoft.com/office/drawing/2014/main" id="{3DCD2E28-EB98-552C-8195-A2990C5D5674}"/>
              </a:ext>
            </a:extLst>
          </p:cNvPr>
          <p:cNvPicPr>
            <a:picLocks noChangeAspect="1"/>
          </p:cNvPicPr>
          <p:nvPr/>
        </p:nvPicPr>
        <p:blipFill>
          <a:blip r:embed="rId11"/>
          <a:srcRect l="14734" r="14734"/>
          <a:stretch/>
        </p:blipFill>
        <p:spPr>
          <a:xfrm>
            <a:off x="1301191" y="3979273"/>
            <a:ext cx="6091327" cy="5757449"/>
          </a:xfrm>
          <a:prstGeom prst="rect">
            <a:avLst/>
          </a:prstGeom>
          <a:ln w="12700">
            <a:solidFill>
              <a:schemeClr val="tx1">
                <a:lumMod val="75000"/>
                <a:lumOff val="25000"/>
              </a:schemeClr>
            </a:solidFill>
          </a:ln>
        </p:spPr>
      </p:pic>
      <p:pic>
        <p:nvPicPr>
          <p:cNvPr id="9" name="Picture 8" descr="Woman using laptop">
            <a:extLst>
              <a:ext uri="{FF2B5EF4-FFF2-40B4-BE49-F238E27FC236}">
                <a16:creationId xmlns:a16="http://schemas.microsoft.com/office/drawing/2014/main" id="{2B5665B9-F929-031B-185E-3999E1304033}"/>
              </a:ext>
            </a:extLst>
          </p:cNvPr>
          <p:cNvPicPr>
            <a:picLocks noChangeAspect="1"/>
          </p:cNvPicPr>
          <p:nvPr/>
        </p:nvPicPr>
        <p:blipFill>
          <a:blip r:embed="rId12"/>
          <a:srcRect l="14716" r="14716"/>
          <a:stretch/>
        </p:blipFill>
        <p:spPr>
          <a:xfrm>
            <a:off x="9145542" y="3979272"/>
            <a:ext cx="6091327" cy="5757449"/>
          </a:xfrm>
          <a:prstGeom prst="rect">
            <a:avLst/>
          </a:prstGeom>
          <a:ln w="12700">
            <a:solidFill>
              <a:schemeClr val="tx1">
                <a:lumMod val="75000"/>
                <a:lumOff val="25000"/>
              </a:schemeClr>
            </a:solidFill>
          </a:ln>
        </p:spPr>
      </p:pic>
      <p:sp>
        <p:nvSpPr>
          <p:cNvPr id="10" name="TextBox 9">
            <a:extLst>
              <a:ext uri="{FF2B5EF4-FFF2-40B4-BE49-F238E27FC236}">
                <a16:creationId xmlns:a16="http://schemas.microsoft.com/office/drawing/2014/main" id="{FA9A26CB-2B6C-64DC-9AC9-152459F6ACE3}"/>
              </a:ext>
            </a:extLst>
          </p:cNvPr>
          <p:cNvSpPr txBox="1"/>
          <p:nvPr/>
        </p:nvSpPr>
        <p:spPr>
          <a:xfrm>
            <a:off x="1301191" y="10115778"/>
            <a:ext cx="3357282" cy="646331"/>
          </a:xfrm>
          <a:prstGeom prst="rect">
            <a:avLst/>
          </a:prstGeom>
          <a:noFill/>
        </p:spPr>
        <p:txBody>
          <a:bodyPr wrap="square">
            <a:spAutoFit/>
          </a:bodyPr>
          <a:lstStyle/>
          <a:p>
            <a:r>
              <a:rPr lang="en-GB"/>
              <a:t> P4, New user </a:t>
            </a:r>
          </a:p>
        </p:txBody>
      </p:sp>
      <p:sp>
        <p:nvSpPr>
          <p:cNvPr id="11" name="TextBox 10">
            <a:extLst>
              <a:ext uri="{FF2B5EF4-FFF2-40B4-BE49-F238E27FC236}">
                <a16:creationId xmlns:a16="http://schemas.microsoft.com/office/drawing/2014/main" id="{8832ACA8-A04A-CCE5-9997-AF9701BB95B2}"/>
              </a:ext>
            </a:extLst>
          </p:cNvPr>
          <p:cNvSpPr txBox="1"/>
          <p:nvPr/>
        </p:nvSpPr>
        <p:spPr>
          <a:xfrm>
            <a:off x="9145541" y="10115779"/>
            <a:ext cx="4831715" cy="646331"/>
          </a:xfrm>
          <a:prstGeom prst="rect">
            <a:avLst/>
          </a:prstGeom>
          <a:noFill/>
        </p:spPr>
        <p:txBody>
          <a:bodyPr wrap="square">
            <a:spAutoFit/>
          </a:bodyPr>
          <a:lstStyle/>
          <a:p>
            <a:r>
              <a:rPr lang="en-GB"/>
              <a:t> P1, Experienced user </a:t>
            </a:r>
          </a:p>
        </p:txBody>
      </p:sp>
      <p:sp>
        <p:nvSpPr>
          <p:cNvPr id="12" name="TextBox 11">
            <a:extLst>
              <a:ext uri="{FF2B5EF4-FFF2-40B4-BE49-F238E27FC236}">
                <a16:creationId xmlns:a16="http://schemas.microsoft.com/office/drawing/2014/main" id="{574668E2-8A3F-510B-1891-C5AFA3A2AB20}"/>
              </a:ext>
            </a:extLst>
          </p:cNvPr>
          <p:cNvSpPr txBox="1"/>
          <p:nvPr/>
        </p:nvSpPr>
        <p:spPr>
          <a:xfrm>
            <a:off x="16284389" y="10115779"/>
            <a:ext cx="3357282" cy="646331"/>
          </a:xfrm>
          <a:prstGeom prst="rect">
            <a:avLst/>
          </a:prstGeom>
          <a:noFill/>
        </p:spPr>
        <p:txBody>
          <a:bodyPr wrap="square">
            <a:spAutoFit/>
          </a:bodyPr>
          <a:lstStyle/>
          <a:p>
            <a:r>
              <a:rPr lang="en-GB"/>
              <a:t> P3, New user </a:t>
            </a:r>
          </a:p>
        </p:txBody>
      </p:sp>
      <p:pic>
        <p:nvPicPr>
          <p:cNvPr id="13" name="Audio Recording 28 Mar 2024 at 10:13:13">
            <a:hlinkClick r:id="" action="ppaction://media"/>
            <a:extLst>
              <a:ext uri="{FF2B5EF4-FFF2-40B4-BE49-F238E27FC236}">
                <a16:creationId xmlns:a16="http://schemas.microsoft.com/office/drawing/2014/main" id="{7CBE5AF3-BDAB-BF4E-E225-A62779C88B35}"/>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2167032" y="8696305"/>
            <a:ext cx="812800" cy="812800"/>
          </a:xfrm>
          <a:prstGeom prst="rect">
            <a:avLst/>
          </a:prstGeom>
        </p:spPr>
      </p:pic>
      <p:pic>
        <p:nvPicPr>
          <p:cNvPr id="14" name="Audio Recording 28 Mar 2024 at 10:16:41">
            <a:hlinkClick r:id="" action="ppaction://media"/>
            <a:extLst>
              <a:ext uri="{FF2B5EF4-FFF2-40B4-BE49-F238E27FC236}">
                <a16:creationId xmlns:a16="http://schemas.microsoft.com/office/drawing/2014/main" id="{821F1C1B-4194-6D50-1947-8DF1D3FEC9B9}"/>
              </a:ext>
            </a:extLst>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9435663" y="8680503"/>
            <a:ext cx="812800" cy="812800"/>
          </a:xfrm>
          <a:prstGeom prst="rect">
            <a:avLst/>
          </a:prstGeom>
        </p:spPr>
      </p:pic>
      <p:pic>
        <p:nvPicPr>
          <p:cNvPr id="15" name="Audio Recording 28 Mar 2024 at 10:23:22">
            <a:hlinkClick r:id="" action="ppaction://media"/>
            <a:extLst>
              <a:ext uri="{FF2B5EF4-FFF2-40B4-BE49-F238E27FC236}">
                <a16:creationId xmlns:a16="http://schemas.microsoft.com/office/drawing/2014/main" id="{EFD5238E-3EDC-249F-034F-521FB17A06C1}"/>
              </a:ext>
            </a:extLst>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17027486" y="8679816"/>
            <a:ext cx="812800" cy="812800"/>
          </a:xfrm>
          <a:prstGeom prst="rect">
            <a:avLst/>
          </a:prstGeom>
        </p:spPr>
      </p:pic>
    </p:spTree>
    <p:extLst>
      <p:ext uri="{BB962C8B-B14F-4D97-AF65-F5344CB8AC3E}">
        <p14:creationId xmlns:p14="http://schemas.microsoft.com/office/powerpoint/2010/main" val="3281505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908"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0652" fill="hold"/>
                                        <p:tgtEl>
                                          <p:spTgt spid="14"/>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52796"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13"/>
                </p:tgtEl>
              </p:cMediaNode>
            </p:audio>
            <p:audio>
              <p:cMediaNode vol="80000">
                <p:cTn id="16" fill="hold" display="0">
                  <p:stCondLst>
                    <p:cond delay="indefinite"/>
                  </p:stCondLst>
                  <p:endCondLst>
                    <p:cond evt="onStopAudio" delay="0">
                      <p:tgtEl>
                        <p:sldTgt/>
                      </p:tgtEl>
                    </p:cond>
                  </p:endCondLst>
                </p:cTn>
                <p:tgtEl>
                  <p:spTgt spid="14"/>
                </p:tgtEl>
              </p:cMediaNode>
            </p:audio>
            <p:audio>
              <p:cMediaNode vol="80000">
                <p:cTn id="17" fill="hold" display="0">
                  <p:stCondLst>
                    <p:cond delay="indefinite"/>
                  </p:stCondLst>
                  <p:endCondLst>
                    <p:cond evt="onStopAudio" delay="0">
                      <p:tgtEl>
                        <p:sldTgt/>
                      </p:tgtEl>
                    </p:cond>
                  </p:endCondLst>
                </p:cTn>
                <p:tgtEl>
                  <p:spTgt spid="15"/>
                </p:tgtEl>
              </p:cMediaNode>
            </p:audio>
          </p:childTnLst>
        </p:cTn>
      </p:par>
    </p:tnLst>
  </p:timing>
  <p:extLst>
    <p:ext uri="{6950BFC3-D8DA-4A85-94F7-54DA5524770B}">
      <p188:commentRel xmlns:p188="http://schemas.microsoft.com/office/powerpoint/2018/8/main" r:id="rId9"/>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260DB2D-0EDA-0F9A-C81A-358902D27A1F}"/>
              </a:ext>
            </a:extLst>
          </p:cNvPr>
          <p:cNvSpPr>
            <a:spLocks noGrp="1"/>
          </p:cNvSpPr>
          <p:nvPr>
            <p:ph type="body" sz="quarter" idx="11"/>
          </p:nvPr>
        </p:nvSpPr>
        <p:spPr>
          <a:xfrm>
            <a:off x="758638" y="5396706"/>
            <a:ext cx="9454501" cy="2922587"/>
          </a:xfrm>
        </p:spPr>
        <p:txBody>
          <a:bodyPr/>
          <a:lstStyle/>
          <a:p>
            <a:r>
              <a:rPr lang="en-GB" sz="8000" b="1">
                <a:latin typeface="Arial"/>
                <a:cs typeface="Arial"/>
              </a:rPr>
              <a:t>Recommendations</a:t>
            </a:r>
          </a:p>
        </p:txBody>
      </p:sp>
    </p:spTree>
    <p:extLst>
      <p:ext uri="{BB962C8B-B14F-4D97-AF65-F5344CB8AC3E}">
        <p14:creationId xmlns:p14="http://schemas.microsoft.com/office/powerpoint/2010/main" val="27472842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595E501-572F-4328-3A05-B650C9D09ACE}"/>
              </a:ext>
            </a:extLst>
          </p:cNvPr>
          <p:cNvSpPr>
            <a:spLocks noGrp="1"/>
          </p:cNvSpPr>
          <p:nvPr>
            <p:ph type="title"/>
          </p:nvPr>
        </p:nvSpPr>
        <p:spPr>
          <a:xfrm>
            <a:off x="2085888" y="838997"/>
            <a:ext cx="19625854" cy="862112"/>
          </a:xfrm>
        </p:spPr>
        <p:txBody>
          <a:bodyPr/>
          <a:lstStyle/>
          <a:p>
            <a:r>
              <a:rPr lang="cy-GB">
                <a:solidFill>
                  <a:schemeClr val="tx1"/>
                </a:solidFill>
                <a:latin typeface="Arial"/>
                <a:cs typeface="Arial"/>
              </a:rPr>
              <a:t>Prioritised recommendations</a:t>
            </a:r>
            <a:endParaRPr lang="cy-GB">
              <a:solidFill>
                <a:schemeClr val="tx1"/>
              </a:solidFill>
            </a:endParaRPr>
          </a:p>
        </p:txBody>
      </p:sp>
      <p:sp>
        <p:nvSpPr>
          <p:cNvPr id="5" name="Slide Number Placeholder 4">
            <a:extLst>
              <a:ext uri="{FF2B5EF4-FFF2-40B4-BE49-F238E27FC236}">
                <a16:creationId xmlns:a16="http://schemas.microsoft.com/office/drawing/2014/main" id="{98849F68-837B-6DBE-7C8F-9FD7F860B465}"/>
              </a:ext>
            </a:extLst>
          </p:cNvPr>
          <p:cNvSpPr>
            <a:spLocks noGrp="1"/>
          </p:cNvSpPr>
          <p:nvPr>
            <p:ph type="sldNum" sz="quarter" idx="4"/>
          </p:nvPr>
        </p:nvSpPr>
        <p:spPr/>
        <p:txBody>
          <a:bodyPr/>
          <a:lstStyle/>
          <a:p>
            <a:fld id="{3FCC3E9D-3B6B-704F-BBBD-DC5D892D6749}" type="slidenum">
              <a:rPr lang="en-GB" smtClean="0"/>
              <a:pPr/>
              <a:t>26</a:t>
            </a:fld>
            <a:endParaRPr lang="en-GB"/>
          </a:p>
        </p:txBody>
      </p:sp>
      <p:graphicFrame>
        <p:nvGraphicFramePr>
          <p:cNvPr id="7" name="Table 6">
            <a:extLst>
              <a:ext uri="{FF2B5EF4-FFF2-40B4-BE49-F238E27FC236}">
                <a16:creationId xmlns:a16="http://schemas.microsoft.com/office/drawing/2014/main" id="{093933C9-D12C-C4B2-B3AC-BEE05E56DF87}"/>
              </a:ext>
            </a:extLst>
          </p:cNvPr>
          <p:cNvGraphicFramePr>
            <a:graphicFrameLocks noGrp="1"/>
          </p:cNvGraphicFramePr>
          <p:nvPr>
            <p:extLst>
              <p:ext uri="{D42A27DB-BD31-4B8C-83A1-F6EECF244321}">
                <p14:modId xmlns:p14="http://schemas.microsoft.com/office/powerpoint/2010/main" val="4178855581"/>
              </p:ext>
            </p:extLst>
          </p:nvPr>
        </p:nvGraphicFramePr>
        <p:xfrm>
          <a:off x="612991" y="2129734"/>
          <a:ext cx="23157409" cy="10318643"/>
        </p:xfrm>
        <a:graphic>
          <a:graphicData uri="http://schemas.openxmlformats.org/drawingml/2006/table">
            <a:tbl>
              <a:tblPr/>
              <a:tblGrid>
                <a:gridCol w="980423">
                  <a:extLst>
                    <a:ext uri="{9D8B030D-6E8A-4147-A177-3AD203B41FA5}">
                      <a16:colId xmlns:a16="http://schemas.microsoft.com/office/drawing/2014/main" val="3584196394"/>
                    </a:ext>
                  </a:extLst>
                </a:gridCol>
                <a:gridCol w="13627046">
                  <a:extLst>
                    <a:ext uri="{9D8B030D-6E8A-4147-A177-3AD203B41FA5}">
                      <a16:colId xmlns:a16="http://schemas.microsoft.com/office/drawing/2014/main" val="606580045"/>
                    </a:ext>
                  </a:extLst>
                </a:gridCol>
                <a:gridCol w="4245834">
                  <a:extLst>
                    <a:ext uri="{9D8B030D-6E8A-4147-A177-3AD203B41FA5}">
                      <a16:colId xmlns:a16="http://schemas.microsoft.com/office/drawing/2014/main" val="321850494"/>
                    </a:ext>
                  </a:extLst>
                </a:gridCol>
                <a:gridCol w="2152053">
                  <a:extLst>
                    <a:ext uri="{9D8B030D-6E8A-4147-A177-3AD203B41FA5}">
                      <a16:colId xmlns:a16="http://schemas.microsoft.com/office/drawing/2014/main" val="661503593"/>
                    </a:ext>
                  </a:extLst>
                </a:gridCol>
                <a:gridCol w="2152053">
                  <a:extLst>
                    <a:ext uri="{9D8B030D-6E8A-4147-A177-3AD203B41FA5}">
                      <a16:colId xmlns:a16="http://schemas.microsoft.com/office/drawing/2014/main" val="2190715924"/>
                    </a:ext>
                  </a:extLst>
                </a:gridCol>
              </a:tblGrid>
              <a:tr h="1416355">
                <a:tc>
                  <a:txBody>
                    <a:bodyPr/>
                    <a:lstStyle/>
                    <a:p>
                      <a:pPr rtl="0" fontAlgn="t">
                        <a:spcBef>
                          <a:spcPts val="0"/>
                        </a:spcBef>
                        <a:spcAft>
                          <a:spcPts val="0"/>
                        </a:spcAft>
                      </a:pPr>
                      <a:r>
                        <a:rPr lang="en-GB" sz="2800" b="0" i="0" u="none" strike="noStrike">
                          <a:solidFill>
                            <a:srgbClr val="000000"/>
                          </a:solidFill>
                          <a:effectLst/>
                          <a:latin typeface="Arial" panose="020B0604020202020204" pitchFamily="34" charset="0"/>
                        </a:rPr>
                        <a:t>​</a:t>
                      </a:r>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rtl="0" fontAlgn="t">
                        <a:spcBef>
                          <a:spcPts val="0"/>
                        </a:spcBef>
                        <a:spcAft>
                          <a:spcPts val="0"/>
                        </a:spcAft>
                      </a:pPr>
                      <a:r>
                        <a:rPr lang="en-GB" sz="2800" b="1" i="0" u="none" strike="noStrike">
                          <a:solidFill>
                            <a:srgbClr val="000000"/>
                          </a:solidFill>
                          <a:effectLst/>
                          <a:latin typeface="Arial" panose="020B0604020202020204" pitchFamily="34" charset="0"/>
                        </a:rPr>
                        <a:t>Recommendation​</a:t>
                      </a:r>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rtl="0" fontAlgn="t">
                        <a:spcBef>
                          <a:spcPts val="0"/>
                        </a:spcBef>
                        <a:spcAft>
                          <a:spcPts val="0"/>
                        </a:spcAft>
                      </a:pPr>
                      <a:r>
                        <a:rPr lang="en-GB" sz="2800" b="1" i="0" u="none" strike="noStrike">
                          <a:solidFill>
                            <a:srgbClr val="000000"/>
                          </a:solidFill>
                          <a:effectLst/>
                          <a:latin typeface="Arial" panose="020B0604020202020204" pitchFamily="34" charset="0"/>
                        </a:rPr>
                        <a:t>Who can work on the recommendation</a:t>
                      </a:r>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algn="ctr" rtl="0" fontAlgn="t">
                        <a:spcBef>
                          <a:spcPts val="0"/>
                        </a:spcBef>
                        <a:spcAft>
                          <a:spcPts val="0"/>
                        </a:spcAft>
                      </a:pPr>
                      <a:r>
                        <a:rPr lang="en-GB" sz="2800" b="1" i="0" u="none" strike="noStrike">
                          <a:solidFill>
                            <a:srgbClr val="000000"/>
                          </a:solidFill>
                          <a:effectLst/>
                          <a:latin typeface="Arial" panose="020B0604020202020204" pitchFamily="34" charset="0"/>
                        </a:rPr>
                        <a:t>Priority​</a:t>
                      </a:r>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marL="0" algn="ctr" defTabSz="1828709" rtl="0" eaLnBrk="1" fontAlgn="t" latinLnBrk="0" hangingPunct="1">
                        <a:spcBef>
                          <a:spcPts val="0"/>
                        </a:spcBef>
                        <a:spcAft>
                          <a:spcPts val="0"/>
                        </a:spcAft>
                      </a:pPr>
                      <a:r>
                        <a:rPr lang="en-GB" sz="2800" b="1" i="0" u="none" strike="noStrike" kern="1200">
                          <a:solidFill>
                            <a:srgbClr val="000000"/>
                          </a:solidFill>
                          <a:effectLst/>
                          <a:latin typeface="Arial" panose="020B0604020202020204" pitchFamily="34" charset="0"/>
                          <a:ea typeface="+mn-ea"/>
                          <a:cs typeface="+mn-cs"/>
                        </a:rPr>
                        <a:t>Status</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61644611"/>
                  </a:ext>
                </a:extLst>
              </a:tr>
              <a:tr h="1168033">
                <a:tc>
                  <a:txBody>
                    <a:bodyPr/>
                    <a:lstStyle/>
                    <a:p>
                      <a:pPr rtl="0" fontAlgn="t">
                        <a:spcBef>
                          <a:spcPts val="0"/>
                        </a:spcBef>
                        <a:spcAft>
                          <a:spcPts val="0"/>
                        </a:spcAft>
                      </a:pPr>
                      <a:r>
                        <a:rPr lang="en-GB" sz="2800" b="0" i="0" u="none" strike="noStrike">
                          <a:solidFill>
                            <a:srgbClr val="000000"/>
                          </a:solidFill>
                          <a:effectLst/>
                          <a:latin typeface="Arial" panose="020B0604020202020204" pitchFamily="34" charset="0"/>
                        </a:rPr>
                        <a:t>1​</a:t>
                      </a:r>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marL="0" lvl="0" indent="0" fontAlgn="t">
                        <a:buFont typeface="Arial" panose="020B0604020202020204" pitchFamily="34" charset="0"/>
                        <a:buNone/>
                      </a:pPr>
                      <a:r>
                        <a:rPr lang="en-GB" sz="2800">
                          <a:effectLst/>
                        </a:rPr>
                        <a:t>Content Suitability Analysis: </a:t>
                      </a:r>
                      <a:br>
                        <a:rPr lang="en-GB" sz="2800">
                          <a:effectLst/>
                        </a:rPr>
                      </a:br>
                      <a:r>
                        <a:rPr lang="en-GB" sz="2800">
                          <a:effectLst/>
                        </a:rPr>
                        <a:t>- apply trio writing to user-focused content for the greatest effect.</a:t>
                      </a:r>
                    </a:p>
                    <a:p>
                      <a:pPr marL="0" lvl="0" indent="0" fontAlgn="t">
                        <a:buFont typeface="Arial" panose="020B0604020202020204" pitchFamily="34" charset="0"/>
                        <a:buNone/>
                      </a:pPr>
                      <a:r>
                        <a:rPr lang="en-GB" sz="2800">
                          <a:effectLst/>
                        </a:rPr>
                        <a:t>- use trio writing sparingly for lengthy content not affecting user experience</a:t>
                      </a:r>
                    </a:p>
                    <a:p>
                      <a:pPr marL="0" lvl="0" indent="0" fontAlgn="t">
                        <a:buFont typeface="Arial" panose="020B0604020202020204" pitchFamily="34" charset="0"/>
                        <a:buNone/>
                      </a:pPr>
                      <a:r>
                        <a:rPr lang="en-GB" sz="2800">
                          <a:effectLst/>
                        </a:rPr>
                        <a:t>- encourage teams to integrate trio writing into their early content planning</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fontAlgn="t"/>
                      <a:r>
                        <a:rPr lang="en-GB" sz="2800">
                          <a:effectLst/>
                        </a:rPr>
                        <a:t>Content designer</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algn="ctr" fontAlgn="t"/>
                      <a:r>
                        <a:rPr lang="en-GB" sz="2800">
                          <a:effectLst/>
                        </a:rPr>
                        <a:t> High </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algn="ctr" fontAlgn="t"/>
                      <a:r>
                        <a:rPr lang="en-GB" sz="2800">
                          <a:effectLst/>
                        </a:rPr>
                        <a:t>Not started </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790609973"/>
                  </a:ext>
                </a:extLst>
              </a:tr>
              <a:tr h="1168033">
                <a:tc>
                  <a:txBody>
                    <a:bodyPr/>
                    <a:lstStyle/>
                    <a:p>
                      <a:pPr rtl="0" fontAlgn="t">
                        <a:spcBef>
                          <a:spcPts val="0"/>
                        </a:spcBef>
                        <a:spcAft>
                          <a:spcPts val="0"/>
                        </a:spcAft>
                      </a:pPr>
                      <a:r>
                        <a:rPr lang="en-GB" sz="2800" b="0" i="0" u="none" strike="noStrike">
                          <a:solidFill>
                            <a:srgbClr val="000000"/>
                          </a:solidFill>
                          <a:effectLst/>
                          <a:latin typeface="Arial" panose="020B0604020202020204" pitchFamily="34" charset="0"/>
                        </a:rPr>
                        <a:t>2​</a:t>
                      </a:r>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fontAlgn="t"/>
                      <a:r>
                        <a:rPr lang="en-GB" sz="2800">
                          <a:effectLst/>
                        </a:rPr>
                        <a:t> Training and Support:</a:t>
                      </a:r>
                    </a:p>
                    <a:p>
                      <a:pPr marL="457200" indent="-457200" fontAlgn="t">
                        <a:buFontTx/>
                        <a:buChar char="-"/>
                      </a:pPr>
                      <a:r>
                        <a:rPr lang="en-GB" sz="2800">
                          <a:effectLst/>
                        </a:rPr>
                        <a:t>offer training on trio writing for teams unfamiliar with the methods</a:t>
                      </a:r>
                    </a:p>
                    <a:p>
                      <a:pPr marL="457200" indent="-457200" fontAlgn="t">
                        <a:buFontTx/>
                        <a:buChar char="-"/>
                      </a:pPr>
                      <a:r>
                        <a:rPr lang="en-GB" sz="2800">
                          <a:effectLst/>
                        </a:rPr>
                        <a:t>facilitate teams' shift to trio writing with accessible training options</a:t>
                      </a:r>
                    </a:p>
                    <a:p>
                      <a:pPr marL="457200" indent="-457200" fontAlgn="t">
                        <a:buFontTx/>
                        <a:buChar char="-"/>
                      </a:pPr>
                      <a:r>
                        <a:rPr lang="en-GB" sz="2800">
                          <a:effectLst/>
                        </a:rPr>
                        <a:t>provide workshops both online and in-person, like the sessions w/Rob</a:t>
                      </a:r>
                    </a:p>
                    <a:p>
                      <a:pPr marL="457200" indent="-457200" fontAlgn="t">
                        <a:buFontTx/>
                        <a:buChar char="-"/>
                      </a:pPr>
                      <a:r>
                        <a:rPr lang="en-GB" sz="2800">
                          <a:effectLst/>
                        </a:rPr>
                        <a:t>share more case studies and examples to demonstrate adaptability</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fontAlgn="t"/>
                      <a:r>
                        <a:rPr lang="en-GB" sz="2800">
                          <a:effectLst/>
                        </a:rPr>
                        <a:t>Content designer </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algn="ctr" fontAlgn="t"/>
                      <a:r>
                        <a:rPr lang="en-GB" sz="2800">
                          <a:effectLst/>
                        </a:rPr>
                        <a:t> High </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algn="ctr" fontAlgn="t"/>
                      <a:r>
                        <a:rPr lang="en-GB" sz="2800">
                          <a:effectLst/>
                        </a:rPr>
                        <a:t>Working progress </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48033911"/>
                  </a:ext>
                </a:extLst>
              </a:tr>
              <a:tr h="1186427">
                <a:tc>
                  <a:txBody>
                    <a:bodyPr/>
                    <a:lstStyle/>
                    <a:p>
                      <a:pPr rtl="0" fontAlgn="t">
                        <a:spcBef>
                          <a:spcPts val="0"/>
                        </a:spcBef>
                        <a:spcAft>
                          <a:spcPts val="0"/>
                        </a:spcAft>
                      </a:pPr>
                      <a:r>
                        <a:rPr lang="en-GB" sz="2800" b="0" i="0" u="none" strike="noStrike">
                          <a:solidFill>
                            <a:srgbClr val="000000"/>
                          </a:solidFill>
                          <a:effectLst/>
                          <a:latin typeface="Arial" panose="020B0604020202020204" pitchFamily="34" charset="0"/>
                        </a:rPr>
                        <a:t>3​</a:t>
                      </a:r>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fontAlgn="t"/>
                      <a:r>
                        <a:rPr lang="en-GB" sz="2800">
                          <a:effectLst/>
                        </a:rPr>
                        <a:t>Marketing and promotion: </a:t>
                      </a:r>
                    </a:p>
                    <a:p>
                      <a:pPr marL="457200" marR="0" lvl="0" indent="-457200" algn="l" defTabSz="1828709" rtl="0" eaLnBrk="1" fontAlgn="t" latinLnBrk="0" hangingPunct="1">
                        <a:lnSpc>
                          <a:spcPct val="100000"/>
                        </a:lnSpc>
                        <a:spcBef>
                          <a:spcPts val="0"/>
                        </a:spcBef>
                        <a:spcAft>
                          <a:spcPts val="0"/>
                        </a:spcAft>
                        <a:buClrTx/>
                        <a:buSzTx/>
                        <a:buFontTx/>
                        <a:buChar char="-"/>
                        <a:tabLst/>
                        <a:defRPr/>
                      </a:pPr>
                      <a:r>
                        <a:rPr lang="en-GB" sz="2800">
                          <a:effectLst/>
                        </a:rPr>
                        <a:t>use social media to post trio writing insights</a:t>
                      </a:r>
                    </a:p>
                    <a:p>
                      <a:pPr marL="457200" marR="0" lvl="0" indent="-457200" algn="l" defTabSz="1828709" rtl="0" eaLnBrk="1" fontAlgn="t" latinLnBrk="0" hangingPunct="1">
                        <a:lnSpc>
                          <a:spcPct val="100000"/>
                        </a:lnSpc>
                        <a:spcBef>
                          <a:spcPts val="0"/>
                        </a:spcBef>
                        <a:spcAft>
                          <a:spcPts val="0"/>
                        </a:spcAft>
                        <a:buClrTx/>
                        <a:buSzTx/>
                        <a:buFontTx/>
                        <a:buChar char="-"/>
                        <a:tabLst/>
                        <a:defRPr/>
                      </a:pPr>
                      <a:r>
                        <a:rPr lang="en-GB" sz="2800">
                          <a:effectLst/>
                        </a:rPr>
                        <a:t>engage your audience with Q&amp;A sessions or live chats.</a:t>
                      </a:r>
                    </a:p>
                    <a:p>
                      <a:pPr marL="457200" marR="0" lvl="0" indent="-457200" algn="l" defTabSz="1828709" rtl="0" eaLnBrk="1" fontAlgn="t" latinLnBrk="0" hangingPunct="1">
                        <a:lnSpc>
                          <a:spcPct val="100000"/>
                        </a:lnSpc>
                        <a:spcBef>
                          <a:spcPts val="0"/>
                        </a:spcBef>
                        <a:spcAft>
                          <a:spcPts val="0"/>
                        </a:spcAft>
                        <a:buClrTx/>
                        <a:buSzTx/>
                        <a:buFontTx/>
                        <a:buChar char="-"/>
                        <a:tabLst/>
                        <a:defRPr/>
                      </a:pPr>
                      <a:r>
                        <a:rPr lang="en-GB" sz="2800" b="0" i="0" kern="1200">
                          <a:solidFill>
                            <a:schemeClr val="tx1"/>
                          </a:solidFill>
                          <a:effectLst/>
                          <a:latin typeface="+mn-lt"/>
                          <a:ea typeface="+mn-ea"/>
                          <a:cs typeface="+mn-cs"/>
                        </a:rPr>
                        <a:t>publish case studies from orgs that use trio writing</a:t>
                      </a:r>
                    </a:p>
                    <a:p>
                      <a:pPr marL="457200" marR="0" lvl="0" indent="-457200" algn="l" rtl="0" eaLnBrk="1" fontAlgn="t" latinLnBrk="0" hangingPunct="1">
                        <a:lnSpc>
                          <a:spcPct val="100000"/>
                        </a:lnSpc>
                        <a:spcBef>
                          <a:spcPts val="0"/>
                        </a:spcBef>
                        <a:spcAft>
                          <a:spcPts val="0"/>
                        </a:spcAft>
                        <a:buClrTx/>
                        <a:buSzTx/>
                        <a:buFontTx/>
                        <a:buChar char="-"/>
                      </a:pPr>
                      <a:r>
                        <a:rPr lang="en-GB" sz="2800">
                          <a:effectLst/>
                        </a:rPr>
                        <a:t>host online webinars/workshops to demonstrate TW process</a:t>
                      </a:r>
                    </a:p>
                    <a:p>
                      <a:pPr marL="457200" marR="0" lvl="0" indent="-457200" algn="l" defTabSz="1828709" rtl="0" eaLnBrk="1" fontAlgn="t" latinLnBrk="0" hangingPunct="1">
                        <a:lnSpc>
                          <a:spcPct val="100000"/>
                        </a:lnSpc>
                        <a:spcBef>
                          <a:spcPts val="0"/>
                        </a:spcBef>
                        <a:spcAft>
                          <a:spcPts val="0"/>
                        </a:spcAft>
                        <a:buClrTx/>
                        <a:buSzTx/>
                        <a:buFontTx/>
                        <a:buChar char="-"/>
                        <a:tabLst/>
                        <a:defRPr/>
                      </a:pPr>
                      <a:r>
                        <a:rPr lang="en-GB" sz="2800" b="0" i="0" kern="1200">
                          <a:solidFill>
                            <a:schemeClr val="tx1"/>
                          </a:solidFill>
                          <a:effectLst/>
                          <a:latin typeface="+mn-lt"/>
                          <a:ea typeface="+mn-ea"/>
                          <a:cs typeface="+mn-cs"/>
                        </a:rPr>
                        <a:t>participate in relevant forums, CoPs, and networking events</a:t>
                      </a:r>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fontAlgn="t"/>
                      <a:r>
                        <a:rPr lang="en-GB" sz="2800">
                          <a:effectLst/>
                        </a:rPr>
                        <a:t>Content designer </a:t>
                      </a:r>
                    </a:p>
                    <a:p>
                      <a:pPr fontAlgn="t"/>
                      <a:r>
                        <a:rPr lang="en-GB" sz="2800">
                          <a:effectLst/>
                        </a:rPr>
                        <a:t>Marketing </a:t>
                      </a:r>
                    </a:p>
                    <a:p>
                      <a:pPr fontAlgn="t"/>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algn="ctr" fontAlgn="t"/>
                      <a:r>
                        <a:rPr lang="en-GB" sz="2800">
                          <a:effectLst/>
                        </a:rPr>
                        <a:t> Medium</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algn="ctr" fontAlgn="t"/>
                      <a:r>
                        <a:rPr lang="en-GB" sz="2800">
                          <a:effectLst/>
                        </a:rPr>
                        <a:t>Working progress</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43418819"/>
                  </a:ext>
                </a:extLst>
              </a:tr>
              <a:tr h="1168033">
                <a:tc>
                  <a:txBody>
                    <a:bodyPr/>
                    <a:lstStyle/>
                    <a:p>
                      <a:pPr rtl="0" fontAlgn="t">
                        <a:spcBef>
                          <a:spcPts val="0"/>
                        </a:spcBef>
                        <a:spcAft>
                          <a:spcPts val="0"/>
                        </a:spcAft>
                      </a:pPr>
                      <a:r>
                        <a:rPr lang="en-GB" sz="2800" b="0" i="0" u="none" strike="noStrike">
                          <a:solidFill>
                            <a:srgbClr val="000000"/>
                          </a:solidFill>
                          <a:effectLst/>
                          <a:latin typeface="Arial" panose="020B0604020202020204" pitchFamily="34" charset="0"/>
                        </a:rPr>
                        <a:t>4​</a:t>
                      </a:r>
                      <a:endParaRPr lang="en-GB" sz="2800">
                        <a:effectLst/>
                      </a:endParaRP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fontAlgn="t"/>
                      <a:r>
                        <a:rPr lang="en-GB" sz="2800">
                          <a:effectLst/>
                        </a:rPr>
                        <a:t> Conduct further user research:</a:t>
                      </a:r>
                    </a:p>
                    <a:p>
                      <a:pPr marL="457200" lvl="0" indent="-457200" fontAlgn="t">
                        <a:buFontTx/>
                        <a:buChar char="-"/>
                      </a:pPr>
                      <a:r>
                        <a:rPr lang="en-GB" sz="2800">
                          <a:effectLst/>
                        </a:rPr>
                        <a:t>recruit a different set of users from small to large orgs</a:t>
                      </a:r>
                    </a:p>
                    <a:p>
                      <a:pPr marL="457200" lvl="0" indent="-457200" fontAlgn="t">
                        <a:buFontTx/>
                        <a:buChar char="-"/>
                      </a:pPr>
                      <a:r>
                        <a:rPr lang="en-GB" sz="2800">
                          <a:effectLst/>
                        </a:rPr>
                        <a:t>perform a discovery to better understand the roles of content designers, SMEs and translators. Uncover their respective pain points and user needs</a:t>
                      </a:r>
                    </a:p>
                    <a:p>
                      <a:pPr marL="457200" lvl="0" indent="-457200" fontAlgn="t">
                        <a:buFontTx/>
                        <a:buChar char="-"/>
                      </a:pPr>
                      <a:r>
                        <a:rPr lang="en-GB" sz="2800">
                          <a:effectLst/>
                        </a:rPr>
                        <a:t>test and iterate TW regularly for continuous improvement </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fontAlgn="t"/>
                      <a:r>
                        <a:rPr lang="en-GB" sz="2800">
                          <a:effectLst/>
                        </a:rPr>
                        <a:t> User researcher </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algn="ctr" fontAlgn="t"/>
                      <a:r>
                        <a:rPr lang="en-GB" sz="2800">
                          <a:effectLst/>
                        </a:rPr>
                        <a:t>  High </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tc>
                  <a:txBody>
                    <a:bodyPr/>
                    <a:lstStyle/>
                    <a:p>
                      <a:pPr algn="ctr" fontAlgn="t"/>
                      <a:r>
                        <a:rPr lang="en-GB" sz="2800">
                          <a:effectLst/>
                        </a:rPr>
                        <a:t>  Working progress</a:t>
                      </a:r>
                    </a:p>
                  </a:txBody>
                  <a:tcPr marL="91971" marR="91971" marT="45986" marB="45986">
                    <a:lnL w="10373" cap="flat" cmpd="sng" algn="ctr">
                      <a:solidFill>
                        <a:srgbClr val="000000"/>
                      </a:solidFill>
                      <a:prstDash val="solid"/>
                      <a:round/>
                      <a:headEnd type="none" w="med" len="med"/>
                      <a:tailEnd type="none" w="med" len="med"/>
                    </a:lnL>
                    <a:lnR w="10373" cap="flat" cmpd="sng" algn="ctr">
                      <a:solidFill>
                        <a:srgbClr val="000000"/>
                      </a:solidFill>
                      <a:prstDash val="solid"/>
                      <a:round/>
                      <a:headEnd type="none" w="med" len="med"/>
                      <a:tailEnd type="none" w="med" len="med"/>
                    </a:lnR>
                    <a:lnT w="10373" cap="flat" cmpd="sng" algn="ctr">
                      <a:solidFill>
                        <a:srgbClr val="000000"/>
                      </a:solidFill>
                      <a:prstDash val="solid"/>
                      <a:round/>
                      <a:headEnd type="none" w="med" len="med"/>
                      <a:tailEnd type="none" w="med" len="med"/>
                    </a:lnT>
                    <a:lnB w="10373"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54953780"/>
                  </a:ext>
                </a:extLst>
              </a:tr>
            </a:tbl>
          </a:graphicData>
        </a:graphic>
      </p:graphicFrame>
      <p:sp>
        <p:nvSpPr>
          <p:cNvPr id="8" name="Rectangle 1">
            <a:extLst>
              <a:ext uri="{FF2B5EF4-FFF2-40B4-BE49-F238E27FC236}">
                <a16:creationId xmlns:a16="http://schemas.microsoft.com/office/drawing/2014/main" id="{D7335B10-AB5C-37BA-C4AC-FB84AF3C7BF2}"/>
              </a:ext>
            </a:extLst>
          </p:cNvPr>
          <p:cNvSpPr>
            <a:spLocks noChangeArrowheads="1"/>
          </p:cNvSpPr>
          <p:nvPr/>
        </p:nvSpPr>
        <p:spPr bwMode="auto">
          <a:xfrm>
            <a:off x="1516609" y="2546860"/>
            <a:ext cx="184731" cy="1184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7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863686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260DB2D-0EDA-0F9A-C81A-358902D27A1F}"/>
              </a:ext>
            </a:extLst>
          </p:cNvPr>
          <p:cNvSpPr>
            <a:spLocks noGrp="1"/>
          </p:cNvSpPr>
          <p:nvPr>
            <p:ph type="body" sz="quarter" idx="11"/>
          </p:nvPr>
        </p:nvSpPr>
        <p:spPr>
          <a:xfrm>
            <a:off x="758638" y="5396706"/>
            <a:ext cx="9454501" cy="2922587"/>
          </a:xfrm>
        </p:spPr>
        <p:txBody>
          <a:bodyPr/>
          <a:lstStyle/>
          <a:p>
            <a:r>
              <a:rPr lang="en-GB" sz="8000" b="1">
                <a:latin typeface="Arial"/>
                <a:cs typeface="Arial"/>
              </a:rPr>
              <a:t>Appendix</a:t>
            </a:r>
            <a:endParaRPr lang="en-US" err="1"/>
          </a:p>
        </p:txBody>
      </p:sp>
    </p:spTree>
    <p:extLst>
      <p:ext uri="{BB962C8B-B14F-4D97-AF65-F5344CB8AC3E}">
        <p14:creationId xmlns:p14="http://schemas.microsoft.com/office/powerpoint/2010/main" val="32529589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3269924-6D57-4572-0357-F59F0DE0265E}"/>
              </a:ext>
            </a:extLst>
          </p:cNvPr>
          <p:cNvSpPr>
            <a:spLocks noGrp="1"/>
          </p:cNvSpPr>
          <p:nvPr>
            <p:ph type="body" sz="quarter" idx="11"/>
          </p:nvPr>
        </p:nvSpPr>
        <p:spPr>
          <a:xfrm>
            <a:off x="1834686" y="2599581"/>
            <a:ext cx="21053891" cy="9378950"/>
          </a:xfrm>
        </p:spPr>
        <p:txBody>
          <a:bodyPr/>
          <a:lstStyle/>
          <a:p>
            <a:pPr marL="685800" indent="-685800">
              <a:buChar char="•"/>
            </a:pPr>
            <a:r>
              <a:rPr lang="en-GB" sz="3600">
                <a:solidFill>
                  <a:srgbClr val="007361"/>
                </a:solidFill>
                <a:latin typeface="Arial"/>
                <a:cs typeface="Arial"/>
                <a:hlinkClick r:id="rId3">
                  <a:extLst>
                    <a:ext uri="{A12FA001-AC4F-418D-AE19-62706E023703}">
                      <ahyp:hlinkClr xmlns:ahyp="http://schemas.microsoft.com/office/drawing/2018/hyperlinkcolor" val="tx"/>
                    </a:ext>
                  </a:extLst>
                </a:hlinkClick>
              </a:rPr>
              <a:t>User research plan</a:t>
            </a:r>
            <a:r>
              <a:rPr lang="en-GB" sz="3600">
                <a:solidFill>
                  <a:srgbClr val="007361"/>
                </a:solidFill>
                <a:latin typeface="Arial"/>
                <a:cs typeface="Arial"/>
              </a:rPr>
              <a:t> </a:t>
            </a:r>
            <a:endParaRPr lang="en-US" sz="3600">
              <a:solidFill>
                <a:srgbClr val="007361"/>
              </a:solidFill>
            </a:endParaRPr>
          </a:p>
          <a:p>
            <a:pPr marL="685800" indent="-685800">
              <a:buChar char="•"/>
            </a:pPr>
            <a:r>
              <a:rPr lang="en-GB" sz="3600">
                <a:solidFill>
                  <a:srgbClr val="007361"/>
                </a:solidFill>
                <a:latin typeface="Arial"/>
                <a:cs typeface="Arial"/>
                <a:hlinkClick r:id="rId4">
                  <a:extLst>
                    <a:ext uri="{A12FA001-AC4F-418D-AE19-62706E023703}">
                      <ahyp:hlinkClr xmlns:ahyp="http://schemas.microsoft.com/office/drawing/2018/hyperlinkcolor" val="tx"/>
                    </a:ext>
                  </a:extLst>
                </a:hlinkClick>
              </a:rPr>
              <a:t>Ethics committee approval</a:t>
            </a:r>
            <a:r>
              <a:rPr lang="en-GB" sz="3600">
                <a:solidFill>
                  <a:srgbClr val="007361"/>
                </a:solidFill>
                <a:latin typeface="Arial"/>
                <a:cs typeface="Arial"/>
              </a:rPr>
              <a:t> </a:t>
            </a:r>
            <a:endParaRPr lang="en-GB" sz="3600">
              <a:solidFill>
                <a:srgbClr val="007361"/>
              </a:solidFill>
            </a:endParaRPr>
          </a:p>
          <a:p>
            <a:pPr marL="685800" indent="-685800">
              <a:buChar char="•"/>
            </a:pPr>
            <a:r>
              <a:rPr lang="en-GB" sz="3600">
                <a:solidFill>
                  <a:srgbClr val="007361"/>
                </a:solidFill>
                <a:latin typeface="Arial"/>
                <a:cs typeface="Arial"/>
                <a:hlinkClick r:id="rId5">
                  <a:extLst>
                    <a:ext uri="{A12FA001-AC4F-418D-AE19-62706E023703}">
                      <ahyp:hlinkClr xmlns:ahyp="http://schemas.microsoft.com/office/drawing/2018/hyperlinkcolor" val="tx"/>
                    </a:ext>
                  </a:extLst>
                </a:hlinkClick>
              </a:rPr>
              <a:t>Discussion guide</a:t>
            </a:r>
            <a:endParaRPr lang="en-GB" sz="3600">
              <a:solidFill>
                <a:srgbClr val="007361"/>
              </a:solidFill>
              <a:hlinkClick r:id="rId5">
                <a:extLst>
                  <a:ext uri="{A12FA001-AC4F-418D-AE19-62706E023703}">
                    <ahyp:hlinkClr xmlns:ahyp="http://schemas.microsoft.com/office/drawing/2018/hyperlinkcolor" val="tx"/>
                  </a:ext>
                </a:extLst>
              </a:hlinkClick>
            </a:endParaRPr>
          </a:p>
          <a:p>
            <a:pPr marL="685800" indent="-685800">
              <a:buChar char="•"/>
            </a:pPr>
            <a:r>
              <a:rPr lang="en-GB" sz="3600">
                <a:solidFill>
                  <a:srgbClr val="007361"/>
                </a:solidFill>
                <a:latin typeface="Arial"/>
                <a:cs typeface="Arial"/>
                <a:hlinkClick r:id="rId6">
                  <a:extLst>
                    <a:ext uri="{A12FA001-AC4F-418D-AE19-62706E023703}">
                      <ahyp:hlinkClr xmlns:ahyp="http://schemas.microsoft.com/office/drawing/2018/hyperlinkcolor" val="tx"/>
                    </a:ext>
                  </a:extLst>
                </a:hlinkClick>
              </a:rPr>
              <a:t>Mural board participant notes (anonymised)</a:t>
            </a:r>
            <a:r>
              <a:rPr lang="en-GB" sz="3600">
                <a:solidFill>
                  <a:srgbClr val="007361"/>
                </a:solidFill>
                <a:latin typeface="Arial"/>
                <a:cs typeface="Arial"/>
              </a:rPr>
              <a:t> </a:t>
            </a:r>
          </a:p>
          <a:p>
            <a:endParaRPr lang="en-GB" sz="3600"/>
          </a:p>
        </p:txBody>
      </p:sp>
      <p:sp>
        <p:nvSpPr>
          <p:cNvPr id="4" name="Title 3">
            <a:extLst>
              <a:ext uri="{FF2B5EF4-FFF2-40B4-BE49-F238E27FC236}">
                <a16:creationId xmlns:a16="http://schemas.microsoft.com/office/drawing/2014/main" id="{EAFB4DFF-A6C4-5086-0F43-ABFC52279846}"/>
              </a:ext>
            </a:extLst>
          </p:cNvPr>
          <p:cNvSpPr>
            <a:spLocks noGrp="1"/>
          </p:cNvSpPr>
          <p:nvPr>
            <p:ph type="title"/>
          </p:nvPr>
        </p:nvSpPr>
        <p:spPr/>
        <p:txBody>
          <a:bodyPr/>
          <a:lstStyle/>
          <a:p>
            <a:r>
              <a:rPr lang="en-GB">
                <a:solidFill>
                  <a:srgbClr val="007361"/>
                </a:solidFill>
                <a:latin typeface="Arial"/>
                <a:cs typeface="Arial"/>
              </a:rPr>
              <a:t>Appendix </a:t>
            </a:r>
            <a:r>
              <a:rPr lang="en-GB">
                <a:latin typeface="Arial"/>
                <a:cs typeface="Arial"/>
              </a:rPr>
              <a:t>– Useful links </a:t>
            </a:r>
            <a:endParaRPr lang="en-GB"/>
          </a:p>
        </p:txBody>
      </p:sp>
      <p:sp>
        <p:nvSpPr>
          <p:cNvPr id="5" name="Slide Number Placeholder 4">
            <a:extLst>
              <a:ext uri="{FF2B5EF4-FFF2-40B4-BE49-F238E27FC236}">
                <a16:creationId xmlns:a16="http://schemas.microsoft.com/office/drawing/2014/main" id="{DA41DEE7-3BF3-1D2E-D3A5-1C0F254C5D83}"/>
              </a:ext>
            </a:extLst>
          </p:cNvPr>
          <p:cNvSpPr>
            <a:spLocks noGrp="1"/>
          </p:cNvSpPr>
          <p:nvPr>
            <p:ph type="sldNum" sz="quarter" idx="4"/>
          </p:nvPr>
        </p:nvSpPr>
        <p:spPr/>
        <p:txBody>
          <a:bodyPr/>
          <a:lstStyle/>
          <a:p>
            <a:fld id="{3FCC3E9D-3B6B-704F-BBBD-DC5D892D6749}" type="slidenum">
              <a:rPr lang="en-GB" smtClean="0"/>
              <a:pPr/>
              <a:t>28</a:t>
            </a:fld>
            <a:endParaRPr lang="en-GB"/>
          </a:p>
        </p:txBody>
      </p:sp>
    </p:spTree>
    <p:extLst>
      <p:ext uri="{BB962C8B-B14F-4D97-AF65-F5344CB8AC3E}">
        <p14:creationId xmlns:p14="http://schemas.microsoft.com/office/powerpoint/2010/main" val="381918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C9B23-73D0-EA10-36E1-1FD1B86241C1}"/>
              </a:ext>
            </a:extLst>
          </p:cNvPr>
          <p:cNvSpPr>
            <a:spLocks noGrp="1"/>
          </p:cNvSpPr>
          <p:nvPr>
            <p:ph type="title"/>
          </p:nvPr>
        </p:nvSpPr>
        <p:spPr/>
        <p:txBody>
          <a:bodyPr/>
          <a:lstStyle/>
          <a:p>
            <a:r>
              <a:rPr lang="en-GB" dirty="0" err="1">
                <a:solidFill>
                  <a:srgbClr val="007361"/>
                </a:solidFill>
              </a:rPr>
              <a:t>Unrhyw</a:t>
            </a:r>
            <a:r>
              <a:rPr lang="en-GB" dirty="0">
                <a:solidFill>
                  <a:srgbClr val="007361"/>
                </a:solidFill>
              </a:rPr>
              <a:t> </a:t>
            </a:r>
            <a:r>
              <a:rPr lang="en-GB" dirty="0" err="1">
                <a:solidFill>
                  <a:srgbClr val="007361"/>
                </a:solidFill>
              </a:rPr>
              <a:t>gwestiynau</a:t>
            </a:r>
            <a:r>
              <a:rPr lang="en-GB" dirty="0">
                <a:solidFill>
                  <a:srgbClr val="007361"/>
                </a:solidFill>
              </a:rPr>
              <a:t>? </a:t>
            </a:r>
            <a:br>
              <a:rPr lang="en-GB" dirty="0"/>
            </a:br>
            <a:r>
              <a:rPr lang="en-GB" dirty="0"/>
              <a:t>Any questions?</a:t>
            </a:r>
          </a:p>
        </p:txBody>
      </p:sp>
      <p:sp>
        <p:nvSpPr>
          <p:cNvPr id="3" name="Text Placeholder 2">
            <a:extLst>
              <a:ext uri="{FF2B5EF4-FFF2-40B4-BE49-F238E27FC236}">
                <a16:creationId xmlns:a16="http://schemas.microsoft.com/office/drawing/2014/main" id="{D83D83E1-C4F9-19FD-8490-B4FE3ADCB25E}"/>
              </a:ext>
            </a:extLst>
          </p:cNvPr>
          <p:cNvSpPr>
            <a:spLocks noGrp="1"/>
          </p:cNvSpPr>
          <p:nvPr>
            <p:ph type="body" sz="quarter" idx="12"/>
          </p:nvPr>
        </p:nvSpPr>
        <p:spPr/>
        <p:txBody>
          <a:bodyPr/>
          <a:lstStyle/>
          <a:p>
            <a:endParaRPr lang="en-GB"/>
          </a:p>
        </p:txBody>
      </p:sp>
    </p:spTree>
    <p:extLst>
      <p:ext uri="{BB962C8B-B14F-4D97-AF65-F5344CB8AC3E}">
        <p14:creationId xmlns:p14="http://schemas.microsoft.com/office/powerpoint/2010/main" val="27273509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118314-08A8-8167-7B34-78738AC93915}"/>
              </a:ext>
            </a:extLst>
          </p:cNvPr>
          <p:cNvSpPr>
            <a:spLocks noGrp="1"/>
          </p:cNvSpPr>
          <p:nvPr>
            <p:ph type="body" sz="quarter" idx="11"/>
          </p:nvPr>
        </p:nvSpPr>
        <p:spPr/>
        <p:txBody>
          <a:bodyPr/>
          <a:lstStyle/>
          <a:p>
            <a:r>
              <a:rPr lang="en-GB" sz="6000" b="1">
                <a:latin typeface="Arial"/>
                <a:cs typeface="Arial"/>
              </a:rPr>
              <a:t>Background</a:t>
            </a:r>
            <a:endParaRPr lang="en-US" sz="6000" b="1"/>
          </a:p>
        </p:txBody>
      </p:sp>
      <p:sp>
        <p:nvSpPr>
          <p:cNvPr id="5" name="Slide Number Placeholder 4">
            <a:extLst>
              <a:ext uri="{FF2B5EF4-FFF2-40B4-BE49-F238E27FC236}">
                <a16:creationId xmlns:a16="http://schemas.microsoft.com/office/drawing/2014/main" id="{7CC3FC92-AB21-6541-3793-F0D6A8FB7D4D}"/>
              </a:ext>
            </a:extLst>
          </p:cNvPr>
          <p:cNvSpPr>
            <a:spLocks noGrp="1"/>
          </p:cNvSpPr>
          <p:nvPr>
            <p:ph type="sldNum" sz="quarter" idx="4294967295"/>
          </p:nvPr>
        </p:nvSpPr>
        <p:spPr>
          <a:xfrm>
            <a:off x="18897600" y="13009563"/>
            <a:ext cx="5484813" cy="595312"/>
          </a:xfrm>
        </p:spPr>
        <p:txBody>
          <a:bodyPr/>
          <a:lstStyle/>
          <a:p>
            <a:fld id="{3FCC3E9D-3B6B-704F-BBBD-DC5D892D6749}" type="slidenum">
              <a:rPr lang="en-GB" smtClean="0"/>
              <a:pPr/>
              <a:t>3</a:t>
            </a:fld>
            <a:endParaRPr lang="en-GB"/>
          </a:p>
        </p:txBody>
      </p:sp>
    </p:spTree>
    <p:extLst>
      <p:ext uri="{BB962C8B-B14F-4D97-AF65-F5344CB8AC3E}">
        <p14:creationId xmlns:p14="http://schemas.microsoft.com/office/powerpoint/2010/main" val="36963677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041C4-0A67-5446-A5B2-9A9C011FA2DA}"/>
              </a:ext>
            </a:extLst>
          </p:cNvPr>
          <p:cNvSpPr>
            <a:spLocks noGrp="1"/>
          </p:cNvSpPr>
          <p:nvPr>
            <p:ph type="title"/>
          </p:nvPr>
        </p:nvSpPr>
        <p:spPr/>
        <p:txBody>
          <a:bodyPr/>
          <a:lstStyle/>
          <a:p>
            <a:r>
              <a:rPr lang="en-GB">
                <a:solidFill>
                  <a:srgbClr val="007361"/>
                </a:solidFill>
              </a:rPr>
              <a:t>Diolch yn fawr </a:t>
            </a:r>
            <a:br>
              <a:rPr lang="en-GB"/>
            </a:br>
            <a:r>
              <a:rPr lang="en-GB"/>
              <a:t>Thank you</a:t>
            </a:r>
          </a:p>
        </p:txBody>
      </p:sp>
      <p:sp>
        <p:nvSpPr>
          <p:cNvPr id="3" name="Text Placeholder 2">
            <a:extLst>
              <a:ext uri="{FF2B5EF4-FFF2-40B4-BE49-F238E27FC236}">
                <a16:creationId xmlns:a16="http://schemas.microsoft.com/office/drawing/2014/main" id="{CAC73D84-8FC0-5E4F-886A-EC5EDAFAAEDA}"/>
              </a:ext>
            </a:extLst>
          </p:cNvPr>
          <p:cNvSpPr>
            <a:spLocks noGrp="1"/>
          </p:cNvSpPr>
          <p:nvPr>
            <p:ph type="body" sz="quarter" idx="12"/>
          </p:nvPr>
        </p:nvSpPr>
        <p:spPr>
          <a:xfrm>
            <a:off x="1028699" y="10001250"/>
            <a:ext cx="11987213" cy="3171825"/>
          </a:xfrm>
        </p:spPr>
        <p:txBody>
          <a:bodyPr>
            <a:normAutofit/>
          </a:bodyPr>
          <a:lstStyle/>
          <a:p>
            <a:r>
              <a:rPr lang="en-GB" sz="3600"/>
              <a:t>Email:</a:t>
            </a:r>
            <a:br>
              <a:rPr lang="en-GB" sz="3600"/>
            </a:br>
            <a:r>
              <a:rPr lang="en-GB" sz="3600">
                <a:hlinkClick r:id="rId3"/>
              </a:rPr>
              <a:t>osian.jones@digitalpublicservices.gov.wales</a:t>
            </a:r>
            <a:r>
              <a:rPr lang="en-GB" sz="3600"/>
              <a:t> </a:t>
            </a:r>
            <a:br>
              <a:rPr lang="en-GB" sz="3600"/>
            </a:br>
            <a:endParaRPr lang="en-GB" sz="3600"/>
          </a:p>
        </p:txBody>
      </p:sp>
    </p:spTree>
    <p:extLst>
      <p:ext uri="{BB962C8B-B14F-4D97-AF65-F5344CB8AC3E}">
        <p14:creationId xmlns:p14="http://schemas.microsoft.com/office/powerpoint/2010/main" val="2694549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AF2F4A3-8A5A-3D1F-0F56-F5922B1F7831}"/>
              </a:ext>
            </a:extLst>
          </p:cNvPr>
          <p:cNvSpPr>
            <a:spLocks noGrp="1"/>
          </p:cNvSpPr>
          <p:nvPr>
            <p:ph type="body" sz="quarter" idx="11"/>
          </p:nvPr>
        </p:nvSpPr>
        <p:spPr>
          <a:xfrm>
            <a:off x="2128836" y="2801937"/>
            <a:ext cx="20569799" cy="8112125"/>
          </a:xfrm>
        </p:spPr>
        <p:txBody>
          <a:bodyPr/>
          <a:lstStyle/>
          <a:p>
            <a:pPr>
              <a:lnSpc>
                <a:spcPct val="200000"/>
              </a:lnSpc>
            </a:pPr>
            <a:r>
              <a:rPr lang="en-US" sz="3400">
                <a:highlight>
                  <a:srgbClr val="FFFFFF"/>
                </a:highlight>
              </a:rPr>
              <a:t>Services in Wales are </a:t>
            </a:r>
            <a:r>
              <a:rPr lang="en-US" sz="3400" b="1">
                <a:highlight>
                  <a:srgbClr val="FFFFFF"/>
                </a:highlight>
              </a:rPr>
              <a:t>not always tailored </a:t>
            </a:r>
            <a:r>
              <a:rPr lang="en-US" sz="3400">
                <a:highlight>
                  <a:srgbClr val="FFFFFF"/>
                </a:highlight>
              </a:rPr>
              <a:t>to the </a:t>
            </a:r>
            <a:r>
              <a:rPr lang="en-US" sz="3400" b="1">
                <a:highlight>
                  <a:srgbClr val="FFFFFF"/>
                </a:highlight>
              </a:rPr>
              <a:t>needs of Welsh language users</a:t>
            </a:r>
            <a:r>
              <a:rPr lang="en-US" sz="3400">
                <a:highlight>
                  <a:srgbClr val="FFFFFF"/>
                </a:highlight>
              </a:rPr>
              <a:t>, making it </a:t>
            </a:r>
            <a:r>
              <a:rPr lang="en-US" sz="3400" b="1">
                <a:highlight>
                  <a:srgbClr val="FFFFFF"/>
                </a:highlight>
              </a:rPr>
              <a:t>challenging for them to access </a:t>
            </a:r>
            <a:r>
              <a:rPr lang="en-US" sz="3400">
                <a:highlight>
                  <a:srgbClr val="FFFFFF"/>
                </a:highlight>
              </a:rPr>
              <a:t>and </a:t>
            </a:r>
            <a:r>
              <a:rPr lang="en-US" sz="3400" b="1">
                <a:highlight>
                  <a:srgbClr val="FFFFFF"/>
                </a:highlight>
              </a:rPr>
              <a:t>use these services</a:t>
            </a:r>
            <a:r>
              <a:rPr lang="en-US" sz="3400">
                <a:highlight>
                  <a:srgbClr val="FFFFFF"/>
                </a:highlight>
              </a:rPr>
              <a:t>. The process of </a:t>
            </a:r>
            <a:r>
              <a:rPr lang="en-US" sz="3400" b="1">
                <a:highlight>
                  <a:srgbClr val="FFFFFF"/>
                </a:highlight>
              </a:rPr>
              <a:t>trio writing </a:t>
            </a:r>
            <a:r>
              <a:rPr lang="en-US" sz="3400">
                <a:highlight>
                  <a:srgbClr val="FFFFFF"/>
                </a:highlight>
              </a:rPr>
              <a:t>enables </a:t>
            </a:r>
            <a:r>
              <a:rPr lang="en-US" sz="3400" b="1">
                <a:highlight>
                  <a:srgbClr val="FFFFFF"/>
                </a:highlight>
              </a:rPr>
              <a:t>collaboration</a:t>
            </a:r>
            <a:r>
              <a:rPr lang="en-US" sz="3400">
                <a:highlight>
                  <a:srgbClr val="FFFFFF"/>
                </a:highlight>
              </a:rPr>
              <a:t> between </a:t>
            </a:r>
            <a:r>
              <a:rPr lang="en-US" sz="3400" b="1">
                <a:solidFill>
                  <a:srgbClr val="007361"/>
                </a:solidFill>
                <a:highlight>
                  <a:srgbClr val="FFFFFF"/>
                </a:highlight>
              </a:rPr>
              <a:t>subject matter experts</a:t>
            </a:r>
            <a:r>
              <a:rPr lang="en-US" sz="3400">
                <a:highlight>
                  <a:srgbClr val="FFFFFF"/>
                </a:highlight>
              </a:rPr>
              <a:t>, </a:t>
            </a:r>
            <a:r>
              <a:rPr lang="en-US" sz="3400" b="1">
                <a:solidFill>
                  <a:srgbClr val="007361"/>
                </a:solidFill>
                <a:highlight>
                  <a:srgbClr val="FFFFFF"/>
                </a:highlight>
              </a:rPr>
              <a:t>content designers</a:t>
            </a:r>
            <a:r>
              <a:rPr lang="en-US" sz="3400">
                <a:highlight>
                  <a:srgbClr val="FFFFFF"/>
                </a:highlight>
              </a:rPr>
              <a:t>, and </a:t>
            </a:r>
            <a:r>
              <a:rPr lang="en-US" sz="3400" b="1">
                <a:solidFill>
                  <a:srgbClr val="007361"/>
                </a:solidFill>
                <a:highlight>
                  <a:srgbClr val="FFFFFF"/>
                </a:highlight>
              </a:rPr>
              <a:t>translators</a:t>
            </a:r>
            <a:r>
              <a:rPr lang="en-US" sz="3400">
                <a:highlight>
                  <a:srgbClr val="FFFFFF"/>
                </a:highlight>
              </a:rPr>
              <a:t> to create </a:t>
            </a:r>
            <a:r>
              <a:rPr lang="en-US" sz="3400" b="1">
                <a:highlight>
                  <a:srgbClr val="FFFFFF"/>
                </a:highlight>
              </a:rPr>
              <a:t>user-friendly content </a:t>
            </a:r>
            <a:r>
              <a:rPr lang="en-US" sz="3400">
                <a:highlight>
                  <a:srgbClr val="FFFFFF"/>
                </a:highlight>
              </a:rPr>
              <a:t>that is </a:t>
            </a:r>
            <a:r>
              <a:rPr lang="en-US" sz="3400" b="1">
                <a:highlight>
                  <a:srgbClr val="FFFFFF"/>
                </a:highlight>
              </a:rPr>
              <a:t>clear, accurate</a:t>
            </a:r>
            <a:r>
              <a:rPr lang="en-US" sz="3400">
                <a:highlight>
                  <a:srgbClr val="FFFFFF"/>
                </a:highlight>
              </a:rPr>
              <a:t>, and </a:t>
            </a:r>
            <a:r>
              <a:rPr lang="en-US" sz="3400" b="1">
                <a:highlight>
                  <a:srgbClr val="FFFFFF"/>
                </a:highlight>
              </a:rPr>
              <a:t>meets the needs of users </a:t>
            </a:r>
            <a:r>
              <a:rPr lang="en-US" sz="3400">
                <a:highlight>
                  <a:srgbClr val="FFFFFF"/>
                </a:highlight>
              </a:rPr>
              <a:t>in both </a:t>
            </a:r>
            <a:r>
              <a:rPr lang="en-US" sz="3400" b="1">
                <a:solidFill>
                  <a:srgbClr val="007361"/>
                </a:solidFill>
                <a:highlight>
                  <a:srgbClr val="FFFFFF"/>
                </a:highlight>
              </a:rPr>
              <a:t>English </a:t>
            </a:r>
            <a:r>
              <a:rPr lang="en-US" sz="3400">
                <a:highlight>
                  <a:srgbClr val="FFFFFF"/>
                </a:highlight>
              </a:rPr>
              <a:t>and</a:t>
            </a:r>
            <a:r>
              <a:rPr lang="en-US" sz="3400" b="1">
                <a:solidFill>
                  <a:srgbClr val="007361"/>
                </a:solidFill>
                <a:highlight>
                  <a:srgbClr val="FFFFFF"/>
                </a:highlight>
              </a:rPr>
              <a:t> Welsh languages. </a:t>
            </a:r>
          </a:p>
        </p:txBody>
      </p:sp>
      <p:sp>
        <p:nvSpPr>
          <p:cNvPr id="4" name="Title 3">
            <a:extLst>
              <a:ext uri="{FF2B5EF4-FFF2-40B4-BE49-F238E27FC236}">
                <a16:creationId xmlns:a16="http://schemas.microsoft.com/office/drawing/2014/main" id="{5E9FFA61-C545-5975-2A00-304E99CD5CED}"/>
              </a:ext>
            </a:extLst>
          </p:cNvPr>
          <p:cNvSpPr>
            <a:spLocks noGrp="1"/>
          </p:cNvSpPr>
          <p:nvPr>
            <p:ph type="title"/>
          </p:nvPr>
        </p:nvSpPr>
        <p:spPr>
          <a:xfrm>
            <a:off x="2128837" y="706774"/>
            <a:ext cx="21053891" cy="862112"/>
          </a:xfrm>
        </p:spPr>
        <p:txBody>
          <a:bodyPr/>
          <a:lstStyle/>
          <a:p>
            <a:r>
              <a:rPr lang="en-GB">
                <a:latin typeface="Arial"/>
                <a:cs typeface="Arial"/>
              </a:rPr>
              <a:t>Background</a:t>
            </a:r>
            <a:endParaRPr lang="en-GB"/>
          </a:p>
        </p:txBody>
      </p:sp>
      <p:sp>
        <p:nvSpPr>
          <p:cNvPr id="5" name="Slide Number Placeholder 4">
            <a:extLst>
              <a:ext uri="{FF2B5EF4-FFF2-40B4-BE49-F238E27FC236}">
                <a16:creationId xmlns:a16="http://schemas.microsoft.com/office/drawing/2014/main" id="{B222BB2E-DECD-53BF-00F2-C5EB620CABCA}"/>
              </a:ext>
            </a:extLst>
          </p:cNvPr>
          <p:cNvSpPr>
            <a:spLocks noGrp="1"/>
          </p:cNvSpPr>
          <p:nvPr>
            <p:ph type="sldNum" sz="quarter" idx="4"/>
          </p:nvPr>
        </p:nvSpPr>
        <p:spPr/>
        <p:txBody>
          <a:bodyPr/>
          <a:lstStyle/>
          <a:p>
            <a:fld id="{3FCC3E9D-3B6B-704F-BBBD-DC5D892D6749}" type="slidenum">
              <a:rPr lang="en-GB" smtClean="0"/>
              <a:pPr/>
              <a:t>4</a:t>
            </a:fld>
            <a:endParaRPr lang="en-GB"/>
          </a:p>
        </p:txBody>
      </p:sp>
    </p:spTree>
    <p:extLst>
      <p:ext uri="{BB962C8B-B14F-4D97-AF65-F5344CB8AC3E}">
        <p14:creationId xmlns:p14="http://schemas.microsoft.com/office/powerpoint/2010/main" val="3075827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9097B7C-9D2A-FD1E-A68F-C54FE4E6F2EB}"/>
              </a:ext>
            </a:extLst>
          </p:cNvPr>
          <p:cNvSpPr>
            <a:spLocks noGrp="1"/>
          </p:cNvSpPr>
          <p:nvPr>
            <p:ph type="body" sz="quarter" idx="11"/>
          </p:nvPr>
        </p:nvSpPr>
        <p:spPr>
          <a:xfrm>
            <a:off x="2128837" y="5534818"/>
            <a:ext cx="20759740" cy="2646361"/>
          </a:xfrm>
        </p:spPr>
        <p:txBody>
          <a:bodyPr/>
          <a:lstStyle/>
          <a:p>
            <a:pPr>
              <a:lnSpc>
                <a:spcPct val="200000"/>
              </a:lnSpc>
            </a:pPr>
            <a:r>
              <a:rPr lang="en-GB" sz="3400">
                <a:latin typeface="Arial"/>
                <a:cs typeface="Arial"/>
              </a:rPr>
              <a:t>Services in Wales are </a:t>
            </a:r>
            <a:r>
              <a:rPr lang="en-GB" sz="3400" b="1">
                <a:latin typeface="Arial"/>
                <a:cs typeface="Arial"/>
              </a:rPr>
              <a:t>not always tailored </a:t>
            </a:r>
            <a:r>
              <a:rPr lang="en-GB" sz="3400">
                <a:latin typeface="Arial"/>
                <a:cs typeface="Arial"/>
              </a:rPr>
              <a:t>to the needs of </a:t>
            </a:r>
            <a:r>
              <a:rPr lang="en-GB" sz="3400" b="1">
                <a:latin typeface="Arial"/>
                <a:cs typeface="Arial"/>
              </a:rPr>
              <a:t>Welsh language users</a:t>
            </a:r>
            <a:r>
              <a:rPr lang="en-GB" sz="3400">
                <a:latin typeface="Arial"/>
                <a:cs typeface="Arial"/>
              </a:rPr>
              <a:t>, making it </a:t>
            </a:r>
            <a:r>
              <a:rPr lang="en-GB" sz="3400" b="1">
                <a:latin typeface="Arial"/>
                <a:cs typeface="Arial"/>
              </a:rPr>
              <a:t>challenging </a:t>
            </a:r>
            <a:r>
              <a:rPr lang="en-GB" sz="3400">
                <a:latin typeface="Arial"/>
                <a:cs typeface="Arial"/>
              </a:rPr>
              <a:t>for them </a:t>
            </a:r>
            <a:r>
              <a:rPr lang="en-GB" sz="3400" b="1">
                <a:latin typeface="Arial"/>
                <a:cs typeface="Arial"/>
              </a:rPr>
              <a:t>to access </a:t>
            </a:r>
            <a:r>
              <a:rPr lang="en-GB" sz="3400">
                <a:latin typeface="Arial"/>
                <a:cs typeface="Arial"/>
              </a:rPr>
              <a:t>and</a:t>
            </a:r>
            <a:r>
              <a:rPr lang="en-GB" sz="3400" b="1">
                <a:latin typeface="Arial"/>
                <a:cs typeface="Arial"/>
              </a:rPr>
              <a:t> use </a:t>
            </a:r>
            <a:r>
              <a:rPr lang="en-GB" sz="3400">
                <a:latin typeface="Arial"/>
                <a:cs typeface="Arial"/>
              </a:rPr>
              <a:t>these</a:t>
            </a:r>
            <a:r>
              <a:rPr lang="en-GB" sz="3400" b="1">
                <a:latin typeface="Arial"/>
                <a:cs typeface="Arial"/>
              </a:rPr>
              <a:t> services</a:t>
            </a:r>
            <a:r>
              <a:rPr lang="en-GB" sz="3400">
                <a:latin typeface="Arial"/>
                <a:cs typeface="Arial"/>
              </a:rPr>
              <a:t>. </a:t>
            </a:r>
            <a:endParaRPr lang="en-US" sz="3400">
              <a:latin typeface="Arial"/>
              <a:cs typeface="Arial"/>
            </a:endParaRPr>
          </a:p>
        </p:txBody>
      </p:sp>
      <p:sp>
        <p:nvSpPr>
          <p:cNvPr id="4" name="Title 3">
            <a:extLst>
              <a:ext uri="{FF2B5EF4-FFF2-40B4-BE49-F238E27FC236}">
                <a16:creationId xmlns:a16="http://schemas.microsoft.com/office/drawing/2014/main" id="{55A98495-C12E-9439-E234-04B706099D13}"/>
              </a:ext>
            </a:extLst>
          </p:cNvPr>
          <p:cNvSpPr>
            <a:spLocks noGrp="1"/>
          </p:cNvSpPr>
          <p:nvPr>
            <p:ph type="title"/>
          </p:nvPr>
        </p:nvSpPr>
        <p:spPr/>
        <p:txBody>
          <a:bodyPr/>
          <a:lstStyle/>
          <a:p>
            <a:r>
              <a:rPr lang="en-GB">
                <a:latin typeface="Arial"/>
                <a:cs typeface="Arial"/>
              </a:rPr>
              <a:t>Problem statement </a:t>
            </a:r>
            <a:endParaRPr lang="en-GB"/>
          </a:p>
        </p:txBody>
      </p:sp>
      <p:sp>
        <p:nvSpPr>
          <p:cNvPr id="5" name="Slide Number Placeholder 4">
            <a:extLst>
              <a:ext uri="{FF2B5EF4-FFF2-40B4-BE49-F238E27FC236}">
                <a16:creationId xmlns:a16="http://schemas.microsoft.com/office/drawing/2014/main" id="{81EDBAF3-FA2F-DD6B-657D-28A3D0EC1BFF}"/>
              </a:ext>
            </a:extLst>
          </p:cNvPr>
          <p:cNvSpPr>
            <a:spLocks noGrp="1"/>
          </p:cNvSpPr>
          <p:nvPr>
            <p:ph type="sldNum" sz="quarter" idx="4"/>
          </p:nvPr>
        </p:nvSpPr>
        <p:spPr/>
        <p:txBody>
          <a:bodyPr/>
          <a:lstStyle/>
          <a:p>
            <a:fld id="{3FCC3E9D-3B6B-704F-BBBD-DC5D892D6749}" type="slidenum">
              <a:rPr lang="en-GB" smtClean="0"/>
              <a:pPr/>
              <a:t>5</a:t>
            </a:fld>
            <a:endParaRPr lang="en-GB"/>
          </a:p>
        </p:txBody>
      </p:sp>
    </p:spTree>
    <p:extLst>
      <p:ext uri="{BB962C8B-B14F-4D97-AF65-F5344CB8AC3E}">
        <p14:creationId xmlns:p14="http://schemas.microsoft.com/office/powerpoint/2010/main" val="1599175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AF2F4A3-8A5A-3D1F-0F56-F5922B1F7831}"/>
              </a:ext>
            </a:extLst>
          </p:cNvPr>
          <p:cNvSpPr>
            <a:spLocks noGrp="1"/>
          </p:cNvSpPr>
          <p:nvPr>
            <p:ph type="body" sz="quarter" idx="11"/>
          </p:nvPr>
        </p:nvSpPr>
        <p:spPr>
          <a:xfrm>
            <a:off x="2128837" y="2532996"/>
            <a:ext cx="20569799" cy="8112125"/>
          </a:xfrm>
        </p:spPr>
        <p:txBody>
          <a:bodyPr/>
          <a:lstStyle/>
          <a:p>
            <a:pPr rtl="0">
              <a:lnSpc>
                <a:spcPct val="200000"/>
              </a:lnSpc>
              <a:spcBef>
                <a:spcPts val="0"/>
              </a:spcBef>
              <a:spcAft>
                <a:spcPts val="0"/>
              </a:spcAft>
            </a:pPr>
            <a:r>
              <a:rPr lang="en-GB" sz="3400" b="0" i="0">
                <a:effectLst/>
                <a:highlight>
                  <a:srgbClr val="FFFFFF"/>
                </a:highlight>
                <a:latin typeface="Arial" panose="020B0604020202020204" pitchFamily="34" charset="0"/>
              </a:rPr>
              <a:t>The main goals of this study are to:  </a:t>
            </a:r>
          </a:p>
          <a:p>
            <a:pPr marL="1485854" lvl="1" indent="-571500">
              <a:lnSpc>
                <a:spcPct val="200000"/>
              </a:lnSpc>
              <a:spcBef>
                <a:spcPts val="0"/>
              </a:spcBef>
              <a:spcAft>
                <a:spcPts val="0"/>
              </a:spcAft>
              <a:buFont typeface="Arial" panose="020B0604020202020204" pitchFamily="34" charset="0"/>
              <a:buChar char="•"/>
            </a:pPr>
            <a:r>
              <a:rPr lang="en-GB" sz="3400" b="1" i="0">
                <a:effectLst/>
                <a:highlight>
                  <a:srgbClr val="FFFFFF"/>
                </a:highlight>
                <a:latin typeface="Arial" panose="020B0604020202020204" pitchFamily="34" charset="0"/>
              </a:rPr>
              <a:t>test</a:t>
            </a:r>
            <a:r>
              <a:rPr lang="en-GB" sz="3400" b="0" i="0">
                <a:effectLst/>
                <a:highlight>
                  <a:srgbClr val="FFFFFF"/>
                </a:highlight>
                <a:latin typeface="Arial" panose="020B0604020202020204" pitchFamily="34" charset="0"/>
              </a:rPr>
              <a:t> whether </a:t>
            </a:r>
            <a:r>
              <a:rPr lang="en-GB" sz="3400" b="1" i="0">
                <a:effectLst/>
                <a:highlight>
                  <a:srgbClr val="FFFFFF"/>
                </a:highlight>
                <a:latin typeface="Arial" panose="020B0604020202020204" pitchFamily="34" charset="0"/>
              </a:rPr>
              <a:t>trio writing </a:t>
            </a:r>
            <a:r>
              <a:rPr lang="en-GB" sz="3400" b="0" i="0">
                <a:effectLst/>
                <a:highlight>
                  <a:srgbClr val="FFFFFF"/>
                </a:highlight>
                <a:latin typeface="Arial" panose="020B0604020202020204" pitchFamily="34" charset="0"/>
              </a:rPr>
              <a:t>can make creating </a:t>
            </a:r>
            <a:r>
              <a:rPr lang="en-GB" sz="3400" b="1" i="0">
                <a:effectLst/>
                <a:highlight>
                  <a:srgbClr val="FFFFFF"/>
                </a:highlight>
                <a:latin typeface="Arial" panose="020B0604020202020204" pitchFamily="34" charset="0"/>
              </a:rPr>
              <a:t>Welsh content easier   </a:t>
            </a:r>
          </a:p>
          <a:p>
            <a:pPr marL="1485854" lvl="1" indent="-571500">
              <a:lnSpc>
                <a:spcPct val="200000"/>
              </a:lnSpc>
              <a:spcBef>
                <a:spcPts val="0"/>
              </a:spcBef>
              <a:spcAft>
                <a:spcPts val="0"/>
              </a:spcAft>
              <a:buFont typeface="Arial" panose="020B0604020202020204" pitchFamily="34" charset="0"/>
              <a:buChar char="•"/>
            </a:pPr>
            <a:r>
              <a:rPr lang="en-GB" sz="3400" b="0" i="0">
                <a:effectLst/>
                <a:highlight>
                  <a:srgbClr val="FFFFFF"/>
                </a:highlight>
                <a:latin typeface="Arial" panose="020B0604020202020204" pitchFamily="34" charset="0"/>
              </a:rPr>
              <a:t>identify </a:t>
            </a:r>
            <a:r>
              <a:rPr lang="en-GB" sz="3400" b="1" i="0">
                <a:effectLst/>
                <a:highlight>
                  <a:srgbClr val="FFFFFF"/>
                </a:highlight>
                <a:latin typeface="Arial" panose="020B0604020202020204" pitchFamily="34" charset="0"/>
              </a:rPr>
              <a:t>key challenges </a:t>
            </a:r>
            <a:r>
              <a:rPr lang="en-GB" sz="3400" b="0" i="0">
                <a:effectLst/>
                <a:highlight>
                  <a:srgbClr val="FFFFFF"/>
                </a:highlight>
                <a:latin typeface="Arial" panose="020B0604020202020204" pitchFamily="34" charset="0"/>
              </a:rPr>
              <a:t>Welsh organisations face when using trio writing   </a:t>
            </a:r>
          </a:p>
          <a:p>
            <a:pPr marL="1485854" lvl="1" indent="-571500">
              <a:lnSpc>
                <a:spcPct val="200000"/>
              </a:lnSpc>
              <a:spcBef>
                <a:spcPts val="0"/>
              </a:spcBef>
              <a:spcAft>
                <a:spcPts val="0"/>
              </a:spcAft>
              <a:buFont typeface="Arial" panose="020B0604020202020204" pitchFamily="34" charset="0"/>
              <a:buChar char="•"/>
            </a:pPr>
            <a:r>
              <a:rPr lang="en-GB" sz="3400" b="0" i="0">
                <a:effectLst/>
                <a:highlight>
                  <a:srgbClr val="FFFFFF"/>
                </a:highlight>
                <a:latin typeface="Arial" panose="020B0604020202020204" pitchFamily="34" charset="0"/>
              </a:rPr>
              <a:t>understand how Welsh organisations </a:t>
            </a:r>
            <a:r>
              <a:rPr lang="en-GB" sz="3400" b="1" i="0">
                <a:effectLst/>
                <a:highlight>
                  <a:srgbClr val="FFFFFF"/>
                </a:highlight>
                <a:latin typeface="Arial" panose="020B0604020202020204" pitchFamily="34" charset="0"/>
              </a:rPr>
              <a:t>currently create content for Welsh language users</a:t>
            </a:r>
            <a:r>
              <a:rPr lang="en-GB" sz="3600" b="0" i="0">
                <a:effectLst/>
                <a:highlight>
                  <a:srgbClr val="FFFFFF"/>
                </a:highlight>
                <a:latin typeface="Arial" panose="020B0604020202020204" pitchFamily="34" charset="0"/>
              </a:rPr>
              <a:t>. </a:t>
            </a:r>
            <a:endParaRPr lang="en-GB" sz="3600" b="1" i="0" u="none" strike="noStrike">
              <a:solidFill>
                <a:srgbClr val="3E3735"/>
              </a:solidFill>
              <a:effectLst/>
              <a:latin typeface="Arial" panose="020B0604020202020204" pitchFamily="34" charset="0"/>
            </a:endParaRPr>
          </a:p>
        </p:txBody>
      </p:sp>
      <p:sp>
        <p:nvSpPr>
          <p:cNvPr id="4" name="Title 3">
            <a:extLst>
              <a:ext uri="{FF2B5EF4-FFF2-40B4-BE49-F238E27FC236}">
                <a16:creationId xmlns:a16="http://schemas.microsoft.com/office/drawing/2014/main" id="{5E9FFA61-C545-5975-2A00-304E99CD5CED}"/>
              </a:ext>
            </a:extLst>
          </p:cNvPr>
          <p:cNvSpPr>
            <a:spLocks noGrp="1"/>
          </p:cNvSpPr>
          <p:nvPr>
            <p:ph type="title"/>
          </p:nvPr>
        </p:nvSpPr>
        <p:spPr>
          <a:xfrm>
            <a:off x="2128837" y="706774"/>
            <a:ext cx="21053891" cy="862112"/>
          </a:xfrm>
        </p:spPr>
        <p:txBody>
          <a:bodyPr/>
          <a:lstStyle/>
          <a:p>
            <a:r>
              <a:rPr lang="en-GB">
                <a:latin typeface="Arial"/>
                <a:cs typeface="Arial"/>
              </a:rPr>
              <a:t>Research objectives </a:t>
            </a:r>
            <a:endParaRPr lang="en-GB"/>
          </a:p>
        </p:txBody>
      </p:sp>
      <p:sp>
        <p:nvSpPr>
          <p:cNvPr id="5" name="Slide Number Placeholder 4">
            <a:extLst>
              <a:ext uri="{FF2B5EF4-FFF2-40B4-BE49-F238E27FC236}">
                <a16:creationId xmlns:a16="http://schemas.microsoft.com/office/drawing/2014/main" id="{B222BB2E-DECD-53BF-00F2-C5EB620CABCA}"/>
              </a:ext>
            </a:extLst>
          </p:cNvPr>
          <p:cNvSpPr>
            <a:spLocks noGrp="1"/>
          </p:cNvSpPr>
          <p:nvPr>
            <p:ph type="sldNum" sz="quarter" idx="4"/>
          </p:nvPr>
        </p:nvSpPr>
        <p:spPr/>
        <p:txBody>
          <a:bodyPr/>
          <a:lstStyle/>
          <a:p>
            <a:fld id="{3FCC3E9D-3B6B-704F-BBBD-DC5D892D6749}" type="slidenum">
              <a:rPr lang="en-GB" smtClean="0"/>
              <a:pPr/>
              <a:t>6</a:t>
            </a:fld>
            <a:endParaRPr lang="en-GB"/>
          </a:p>
        </p:txBody>
      </p:sp>
    </p:spTree>
    <p:extLst>
      <p:ext uri="{BB962C8B-B14F-4D97-AF65-F5344CB8AC3E}">
        <p14:creationId xmlns:p14="http://schemas.microsoft.com/office/powerpoint/2010/main" val="15078359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AF2F4A3-8A5A-3D1F-0F56-F5922B1F7831}"/>
              </a:ext>
            </a:extLst>
          </p:cNvPr>
          <p:cNvSpPr>
            <a:spLocks noGrp="1"/>
          </p:cNvSpPr>
          <p:nvPr>
            <p:ph type="body" sz="quarter" idx="11"/>
          </p:nvPr>
        </p:nvSpPr>
        <p:spPr>
          <a:xfrm>
            <a:off x="1917276" y="4393896"/>
            <a:ext cx="9309745" cy="6709619"/>
          </a:xfrm>
        </p:spPr>
        <p:txBody>
          <a:bodyPr vert="horz" lIns="91440" tIns="45720" rIns="91440" bIns="45720" rtlCol="0" anchor="t">
            <a:noAutofit/>
          </a:bodyPr>
          <a:lstStyle/>
          <a:p>
            <a:pPr>
              <a:lnSpc>
                <a:spcPct val="150000"/>
              </a:lnSpc>
            </a:pPr>
            <a:r>
              <a:rPr lang="en-GB" sz="4600">
                <a:latin typeface="Arial"/>
                <a:cs typeface="Arial"/>
              </a:rPr>
              <a:t>Is there a </a:t>
            </a:r>
            <a:r>
              <a:rPr lang="en-GB" sz="4600" b="1">
                <a:solidFill>
                  <a:srgbClr val="007361"/>
                </a:solidFill>
                <a:latin typeface="Arial"/>
                <a:cs typeface="Arial"/>
              </a:rPr>
              <a:t>problem</a:t>
            </a:r>
            <a:r>
              <a:rPr lang="en-GB" sz="4600">
                <a:latin typeface="Arial"/>
                <a:cs typeface="Arial"/>
              </a:rPr>
              <a:t> worth solving?</a:t>
            </a:r>
          </a:p>
          <a:p>
            <a:pPr>
              <a:lnSpc>
                <a:spcPct val="150000"/>
              </a:lnSpc>
            </a:pPr>
            <a:endParaRPr lang="en-GB" sz="4600">
              <a:latin typeface="Arial"/>
              <a:cs typeface="Arial"/>
            </a:endParaRPr>
          </a:p>
          <a:p>
            <a:pPr>
              <a:lnSpc>
                <a:spcPct val="150000"/>
              </a:lnSpc>
            </a:pPr>
            <a:r>
              <a:rPr lang="en-GB" sz="4600" i="1">
                <a:latin typeface="Arial"/>
                <a:cs typeface="Arial"/>
              </a:rPr>
              <a:t>"Do you experience any difficulties creating </a:t>
            </a:r>
            <a:r>
              <a:rPr lang="en-GB" sz="4600" b="1" i="1">
                <a:latin typeface="Arial"/>
                <a:cs typeface="Arial"/>
              </a:rPr>
              <a:t>user-friendly</a:t>
            </a:r>
            <a:r>
              <a:rPr lang="en-GB" sz="4600" i="1">
                <a:latin typeface="Arial"/>
                <a:cs typeface="Arial"/>
              </a:rPr>
              <a:t> content  for both </a:t>
            </a:r>
            <a:r>
              <a:rPr lang="en-GB" sz="4600" b="1" i="1">
                <a:latin typeface="Arial"/>
                <a:cs typeface="Arial"/>
              </a:rPr>
              <a:t>Welsh </a:t>
            </a:r>
            <a:r>
              <a:rPr lang="en-GB" sz="4600" i="1">
                <a:latin typeface="Arial"/>
                <a:cs typeface="Arial"/>
              </a:rPr>
              <a:t>and English</a:t>
            </a:r>
            <a:r>
              <a:rPr lang="en-GB" sz="4600" b="1" i="1">
                <a:latin typeface="Arial"/>
                <a:cs typeface="Arial"/>
              </a:rPr>
              <a:t> language users</a:t>
            </a:r>
            <a:r>
              <a:rPr lang="en-GB" sz="4600" i="1">
                <a:latin typeface="Arial"/>
                <a:cs typeface="Arial"/>
              </a:rPr>
              <a:t>?"</a:t>
            </a:r>
            <a:endParaRPr lang="en-GB" sz="4600" i="1"/>
          </a:p>
        </p:txBody>
      </p:sp>
      <p:sp>
        <p:nvSpPr>
          <p:cNvPr id="4" name="Title 3">
            <a:extLst>
              <a:ext uri="{FF2B5EF4-FFF2-40B4-BE49-F238E27FC236}">
                <a16:creationId xmlns:a16="http://schemas.microsoft.com/office/drawing/2014/main" id="{5E9FFA61-C545-5975-2A00-304E99CD5CED}"/>
              </a:ext>
            </a:extLst>
          </p:cNvPr>
          <p:cNvSpPr>
            <a:spLocks noGrp="1"/>
          </p:cNvSpPr>
          <p:nvPr>
            <p:ph type="title"/>
          </p:nvPr>
        </p:nvSpPr>
        <p:spPr/>
        <p:txBody>
          <a:bodyPr/>
          <a:lstStyle/>
          <a:p>
            <a:r>
              <a:rPr lang="en-GB">
                <a:solidFill>
                  <a:schemeClr val="tx1"/>
                </a:solidFill>
                <a:latin typeface="Arial"/>
                <a:cs typeface="Arial"/>
              </a:rPr>
              <a:t>Research questions - Validating key assumptions</a:t>
            </a:r>
            <a:endParaRPr lang="en-GB">
              <a:solidFill>
                <a:schemeClr val="tx1"/>
              </a:solidFill>
            </a:endParaRPr>
          </a:p>
        </p:txBody>
      </p:sp>
      <p:sp>
        <p:nvSpPr>
          <p:cNvPr id="5" name="Slide Number Placeholder 4">
            <a:extLst>
              <a:ext uri="{FF2B5EF4-FFF2-40B4-BE49-F238E27FC236}">
                <a16:creationId xmlns:a16="http://schemas.microsoft.com/office/drawing/2014/main" id="{B222BB2E-DECD-53BF-00F2-C5EB620CABCA}"/>
              </a:ext>
            </a:extLst>
          </p:cNvPr>
          <p:cNvSpPr>
            <a:spLocks noGrp="1"/>
          </p:cNvSpPr>
          <p:nvPr>
            <p:ph type="sldNum" sz="quarter" idx="4"/>
          </p:nvPr>
        </p:nvSpPr>
        <p:spPr/>
        <p:txBody>
          <a:bodyPr/>
          <a:lstStyle/>
          <a:p>
            <a:fld id="{3FCC3E9D-3B6B-704F-BBBD-DC5D892D6749}" type="slidenum">
              <a:rPr lang="en-GB" smtClean="0"/>
              <a:pPr/>
              <a:t>7</a:t>
            </a:fld>
            <a:endParaRPr lang="en-GB"/>
          </a:p>
        </p:txBody>
      </p:sp>
      <p:sp>
        <p:nvSpPr>
          <p:cNvPr id="6" name="Text Placeholder 2">
            <a:extLst>
              <a:ext uri="{FF2B5EF4-FFF2-40B4-BE49-F238E27FC236}">
                <a16:creationId xmlns:a16="http://schemas.microsoft.com/office/drawing/2014/main" id="{94911AF2-1E6F-23F7-28BB-DB4391B8E627}"/>
              </a:ext>
            </a:extLst>
          </p:cNvPr>
          <p:cNvSpPr txBox="1">
            <a:spLocks/>
          </p:cNvSpPr>
          <p:nvPr/>
        </p:nvSpPr>
        <p:spPr>
          <a:xfrm>
            <a:off x="13737061" y="3142179"/>
            <a:ext cx="9094592" cy="6234079"/>
          </a:xfrm>
          <a:prstGeom prst="rect">
            <a:avLst/>
          </a:prstGeom>
        </p:spPr>
        <p:txBody>
          <a:bodyPr vert="horz" lIns="91440" tIns="45720" rIns="91440" bIns="45720" rtlCol="0" anchor="t">
            <a:noAutofit/>
          </a:bodyPr>
          <a:lstStyle>
            <a:lvl1pPr marL="0" indent="0" algn="l" defTabSz="1828709" rtl="0" eaLnBrk="1" latinLnBrk="0" hangingPunct="1">
              <a:lnSpc>
                <a:spcPct val="90000"/>
              </a:lnSpc>
              <a:spcBef>
                <a:spcPts val="2000"/>
              </a:spcBef>
              <a:spcAft>
                <a:spcPts val="1000"/>
              </a:spcAft>
              <a:buFont typeface="Arial" panose="020B0604020202020204" pitchFamily="34" charset="0"/>
              <a:buNone/>
              <a:defRPr sz="5600" b="0" i="0" kern="1200">
                <a:solidFill>
                  <a:schemeClr val="tx1"/>
                </a:solidFill>
                <a:latin typeface="Arial" panose="020B0604020202020204" pitchFamily="34" charset="0"/>
                <a:ea typeface="+mn-ea"/>
                <a:cs typeface="Arial" panose="020B0604020202020204" pitchFamily="34" charset="0"/>
              </a:defRPr>
            </a:lvl1pPr>
            <a:lvl2pPr marL="914354" indent="0" algn="l" defTabSz="1828709" rtl="0" eaLnBrk="1" latinLnBrk="0" hangingPunct="1">
              <a:lnSpc>
                <a:spcPct val="90000"/>
              </a:lnSpc>
              <a:spcBef>
                <a:spcPts val="1000"/>
              </a:spcBef>
              <a:spcAft>
                <a:spcPts val="1000"/>
              </a:spcAft>
              <a:buFont typeface="Arial" panose="020B0604020202020204" pitchFamily="34" charset="0"/>
              <a:buNone/>
              <a:defRPr sz="4800" b="0" i="0" kern="1200">
                <a:solidFill>
                  <a:schemeClr val="tx1"/>
                </a:solidFill>
                <a:latin typeface="Arial" panose="020B0604020202020204" pitchFamily="34" charset="0"/>
                <a:ea typeface="+mn-ea"/>
                <a:cs typeface="Arial" panose="020B0604020202020204" pitchFamily="34" charset="0"/>
              </a:defRPr>
            </a:lvl2pPr>
            <a:lvl3pPr marL="1828709" indent="0" algn="l" defTabSz="1828709" rtl="0" eaLnBrk="1" latinLnBrk="0" hangingPunct="1">
              <a:lnSpc>
                <a:spcPct val="90000"/>
              </a:lnSpc>
              <a:spcBef>
                <a:spcPts val="1000"/>
              </a:spcBef>
              <a:spcAft>
                <a:spcPts val="1000"/>
              </a:spcAft>
              <a:buFont typeface="Arial" panose="020B0604020202020204" pitchFamily="34" charset="0"/>
              <a:buNone/>
              <a:defRPr sz="4000" b="0" i="0" kern="1200">
                <a:solidFill>
                  <a:schemeClr val="tx1"/>
                </a:solidFill>
                <a:latin typeface="Arial" panose="020B0604020202020204" pitchFamily="34" charset="0"/>
                <a:ea typeface="+mn-ea"/>
                <a:cs typeface="Arial" panose="020B0604020202020204" pitchFamily="34" charset="0"/>
              </a:defRPr>
            </a:lvl3pPr>
            <a:lvl4pPr marL="2743063" indent="0" algn="l" defTabSz="1828709" rtl="0" eaLnBrk="1" latinLnBrk="0" hangingPunct="1">
              <a:lnSpc>
                <a:spcPct val="90000"/>
              </a:lnSpc>
              <a:spcBef>
                <a:spcPts val="1000"/>
              </a:spcBef>
              <a:spcAft>
                <a:spcPts val="1000"/>
              </a:spcAft>
              <a:buFont typeface="Arial" panose="020B0604020202020204" pitchFamily="34" charset="0"/>
              <a:buNone/>
              <a:defRPr sz="3600" b="0" i="0" kern="1200">
                <a:solidFill>
                  <a:schemeClr val="tx1"/>
                </a:solidFill>
                <a:latin typeface="Arial" panose="020B0604020202020204" pitchFamily="34" charset="0"/>
                <a:ea typeface="+mn-ea"/>
                <a:cs typeface="Arial" panose="020B0604020202020204" pitchFamily="34" charset="0"/>
              </a:defRPr>
            </a:lvl4pPr>
            <a:lvl5pPr marL="3657417" indent="0" algn="l" defTabSz="1828709" rtl="0" eaLnBrk="1" latinLnBrk="0" hangingPunct="1">
              <a:lnSpc>
                <a:spcPct val="90000"/>
              </a:lnSpc>
              <a:spcBef>
                <a:spcPts val="1000"/>
              </a:spcBef>
              <a:spcAft>
                <a:spcPts val="1000"/>
              </a:spcAft>
              <a:buFont typeface="Arial" panose="020B0604020202020204" pitchFamily="34" charset="0"/>
              <a:buNone/>
              <a:defRPr sz="3600" b="0" i="0" kern="1200">
                <a:solidFill>
                  <a:schemeClr val="tx1"/>
                </a:solidFill>
                <a:latin typeface="Arial" panose="020B0604020202020204" pitchFamily="34" charset="0"/>
                <a:ea typeface="+mn-ea"/>
                <a:cs typeface="Arial" panose="020B0604020202020204" pitchFamily="34" charset="0"/>
              </a:defRPr>
            </a:lvl5pPr>
            <a:lvl6pPr marL="5028949"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303"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657"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011" indent="-457177" algn="l" defTabSz="1828709"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a:lstStyle>
          <a:p>
            <a:pPr>
              <a:lnSpc>
                <a:spcPct val="150000"/>
              </a:lnSpc>
            </a:pPr>
            <a:r>
              <a:rPr lang="en-GB" sz="4600">
                <a:latin typeface="Arial"/>
                <a:cs typeface="Arial"/>
              </a:rPr>
              <a:t>Would using </a:t>
            </a:r>
            <a:r>
              <a:rPr lang="en-GB" sz="4600" b="1">
                <a:solidFill>
                  <a:srgbClr val="007361"/>
                </a:solidFill>
                <a:latin typeface="Arial"/>
                <a:cs typeface="Arial"/>
              </a:rPr>
              <a:t>trio writing </a:t>
            </a:r>
            <a:r>
              <a:rPr lang="en-GB" sz="4600">
                <a:latin typeface="Arial"/>
                <a:cs typeface="Arial"/>
              </a:rPr>
              <a:t>as an approach make creating content easier for Welsh language users?</a:t>
            </a:r>
            <a:endParaRPr lang="en-GB" sz="4600"/>
          </a:p>
          <a:p>
            <a:pPr>
              <a:lnSpc>
                <a:spcPct val="150000"/>
              </a:lnSpc>
            </a:pPr>
            <a:endParaRPr lang="en-GB" sz="4600"/>
          </a:p>
          <a:p>
            <a:pPr>
              <a:lnSpc>
                <a:spcPct val="150000"/>
              </a:lnSpc>
            </a:pPr>
            <a:r>
              <a:rPr lang="en-GB" sz="4600" i="1">
                <a:latin typeface="Arial"/>
                <a:cs typeface="Arial"/>
              </a:rPr>
              <a:t>"Would you </a:t>
            </a:r>
            <a:r>
              <a:rPr lang="en-GB" sz="4600" b="1" i="1">
                <a:latin typeface="Arial"/>
                <a:cs typeface="Arial"/>
              </a:rPr>
              <a:t>use</a:t>
            </a:r>
            <a:r>
              <a:rPr lang="en-GB" sz="4600" i="1">
                <a:latin typeface="Arial"/>
                <a:cs typeface="Arial"/>
              </a:rPr>
              <a:t> the t</a:t>
            </a:r>
            <a:r>
              <a:rPr lang="en-GB" sz="4600" b="1" i="1">
                <a:latin typeface="Arial"/>
                <a:cs typeface="Arial"/>
              </a:rPr>
              <a:t>rio writing</a:t>
            </a:r>
            <a:r>
              <a:rPr lang="en-GB" sz="4600" i="1">
                <a:latin typeface="Arial"/>
                <a:cs typeface="Arial"/>
              </a:rPr>
              <a:t> and</a:t>
            </a:r>
            <a:r>
              <a:rPr lang="en-GB" sz="4600" b="1" i="1">
                <a:latin typeface="Arial"/>
                <a:cs typeface="Arial"/>
              </a:rPr>
              <a:t> recommend </a:t>
            </a:r>
            <a:r>
              <a:rPr lang="en-GB" sz="4600" i="1">
                <a:latin typeface="Arial"/>
                <a:cs typeface="Arial"/>
              </a:rPr>
              <a:t>it </a:t>
            </a:r>
            <a:r>
              <a:rPr lang="en-GB" sz="4600" b="1" i="1">
                <a:latin typeface="Arial"/>
                <a:cs typeface="Arial"/>
              </a:rPr>
              <a:t>to colleagues</a:t>
            </a:r>
            <a:r>
              <a:rPr lang="en-GB" sz="4600" i="1">
                <a:latin typeface="Arial"/>
                <a:cs typeface="Arial"/>
              </a:rPr>
              <a:t>?"</a:t>
            </a:r>
            <a:endParaRPr lang="en-GB" sz="4600" i="1"/>
          </a:p>
        </p:txBody>
      </p:sp>
    </p:spTree>
    <p:extLst>
      <p:ext uri="{BB962C8B-B14F-4D97-AF65-F5344CB8AC3E}">
        <p14:creationId xmlns:p14="http://schemas.microsoft.com/office/powerpoint/2010/main" val="1304132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0AF2F4A3-8A5A-3D1F-0F56-F5922B1F7831}"/>
              </a:ext>
            </a:extLst>
          </p:cNvPr>
          <p:cNvSpPr>
            <a:spLocks noGrp="1"/>
          </p:cNvSpPr>
          <p:nvPr>
            <p:ph type="body" sz="quarter" idx="11"/>
          </p:nvPr>
        </p:nvSpPr>
        <p:spPr>
          <a:xfrm>
            <a:off x="2422988" y="4747792"/>
            <a:ext cx="21347412" cy="5834061"/>
          </a:xfrm>
        </p:spPr>
        <p:txBody>
          <a:bodyPr/>
          <a:lstStyle/>
          <a:p>
            <a:pPr rtl="0">
              <a:lnSpc>
                <a:spcPct val="200000"/>
              </a:lnSpc>
              <a:spcBef>
                <a:spcPts val="0"/>
              </a:spcBef>
              <a:spcAft>
                <a:spcPts val="0"/>
              </a:spcAft>
            </a:pPr>
            <a:r>
              <a:rPr lang="en-GB" sz="3400">
                <a:highlight>
                  <a:srgbClr val="FFFFFF"/>
                </a:highlight>
              </a:rPr>
              <a:t>Research participants view</a:t>
            </a:r>
            <a:r>
              <a:rPr lang="en-GB" sz="3400" b="1">
                <a:highlight>
                  <a:srgbClr val="FFFFFF"/>
                </a:highlight>
              </a:rPr>
              <a:t>  trio writing</a:t>
            </a:r>
            <a:r>
              <a:rPr lang="en-GB" sz="3400">
                <a:highlight>
                  <a:srgbClr val="FFFFFF"/>
                </a:highlight>
              </a:rPr>
              <a:t> a </a:t>
            </a:r>
            <a:r>
              <a:rPr lang="en-GB" sz="3400" b="1">
                <a:highlight>
                  <a:srgbClr val="FFFFFF"/>
                </a:highlight>
              </a:rPr>
              <a:t>valuable practice </a:t>
            </a:r>
            <a:r>
              <a:rPr lang="en-GB" sz="3400">
                <a:highlight>
                  <a:srgbClr val="FFFFFF"/>
                </a:highlight>
              </a:rPr>
              <a:t>for</a:t>
            </a:r>
            <a:r>
              <a:rPr lang="en-GB" sz="3400" b="1">
                <a:highlight>
                  <a:srgbClr val="FFFFFF"/>
                </a:highlight>
              </a:rPr>
              <a:t> creating user friendly content </a:t>
            </a:r>
            <a:r>
              <a:rPr lang="en-GB" sz="3400">
                <a:highlight>
                  <a:srgbClr val="FFFFFF"/>
                </a:highlight>
              </a:rPr>
              <a:t>for</a:t>
            </a:r>
            <a:r>
              <a:rPr lang="en-GB" sz="3400" b="1">
                <a:highlight>
                  <a:srgbClr val="FFFFFF"/>
                </a:highlight>
              </a:rPr>
              <a:t> Welsh language users</a:t>
            </a:r>
            <a:r>
              <a:rPr lang="en-GB" sz="3400">
                <a:highlight>
                  <a:srgbClr val="FFFFFF"/>
                </a:highlight>
              </a:rPr>
              <a:t>. Collaborating with </a:t>
            </a:r>
            <a:r>
              <a:rPr lang="en-GB" sz="3400" b="1">
                <a:highlight>
                  <a:srgbClr val="FFFFFF"/>
                </a:highlight>
              </a:rPr>
              <a:t>content designers, SMEs </a:t>
            </a:r>
            <a:r>
              <a:rPr lang="en-GB" sz="3400">
                <a:highlight>
                  <a:srgbClr val="FFFFFF"/>
                </a:highlight>
              </a:rPr>
              <a:t>and </a:t>
            </a:r>
            <a:r>
              <a:rPr lang="en-GB" sz="3400" b="1">
                <a:highlight>
                  <a:srgbClr val="FFFFFF"/>
                </a:highlight>
              </a:rPr>
              <a:t>translators</a:t>
            </a:r>
            <a:r>
              <a:rPr lang="en-GB" sz="3400">
                <a:highlight>
                  <a:srgbClr val="FFFFFF"/>
                </a:highlight>
              </a:rPr>
              <a:t> was welcomed, and built </a:t>
            </a:r>
            <a:r>
              <a:rPr lang="en-GB" sz="3400" b="1">
                <a:highlight>
                  <a:srgbClr val="FFFFFF"/>
                </a:highlight>
              </a:rPr>
              <a:t>empathy</a:t>
            </a:r>
            <a:r>
              <a:rPr lang="en-GB" sz="3400">
                <a:highlight>
                  <a:srgbClr val="FFFFFF"/>
                </a:highlight>
              </a:rPr>
              <a:t> for what others do. </a:t>
            </a:r>
          </a:p>
          <a:p>
            <a:pPr rtl="0">
              <a:lnSpc>
                <a:spcPct val="200000"/>
              </a:lnSpc>
              <a:spcBef>
                <a:spcPts val="0"/>
              </a:spcBef>
              <a:spcAft>
                <a:spcPts val="0"/>
              </a:spcAft>
            </a:pPr>
            <a:r>
              <a:rPr lang="en-GB" sz="3400">
                <a:highlight>
                  <a:srgbClr val="FFFFFF"/>
                </a:highlight>
              </a:rPr>
              <a:t>However, </a:t>
            </a:r>
            <a:r>
              <a:rPr lang="en-GB" sz="3400" b="1">
                <a:highlight>
                  <a:srgbClr val="FFFFFF"/>
                </a:highlight>
              </a:rPr>
              <a:t>challenges </a:t>
            </a:r>
            <a:r>
              <a:rPr lang="en-GB" sz="3400">
                <a:highlight>
                  <a:srgbClr val="FFFFFF"/>
                </a:highlight>
              </a:rPr>
              <a:t>include:</a:t>
            </a:r>
          </a:p>
          <a:p>
            <a:pPr marL="1485854" lvl="1" indent="-571500">
              <a:lnSpc>
                <a:spcPct val="200000"/>
              </a:lnSpc>
              <a:spcBef>
                <a:spcPts val="0"/>
              </a:spcBef>
              <a:spcAft>
                <a:spcPts val="0"/>
              </a:spcAft>
              <a:buFont typeface="Arial" panose="020B0604020202020204" pitchFamily="34" charset="0"/>
              <a:buChar char="•"/>
            </a:pPr>
            <a:r>
              <a:rPr lang="en-GB" sz="3400">
                <a:highlight>
                  <a:srgbClr val="FFFFFF"/>
                </a:highlight>
              </a:rPr>
              <a:t>The process is sometimes </a:t>
            </a:r>
            <a:r>
              <a:rPr lang="en-GB" sz="3400" b="1">
                <a:highlight>
                  <a:srgbClr val="FFFFFF"/>
                </a:highlight>
              </a:rPr>
              <a:t>time-consuming</a:t>
            </a:r>
            <a:r>
              <a:rPr lang="en-GB" sz="3400">
                <a:highlight>
                  <a:srgbClr val="FFFFFF"/>
                </a:highlight>
              </a:rPr>
              <a:t> </a:t>
            </a:r>
          </a:p>
          <a:p>
            <a:pPr marL="1485854" lvl="1" indent="-571500">
              <a:lnSpc>
                <a:spcPct val="200000"/>
              </a:lnSpc>
              <a:spcBef>
                <a:spcPts val="0"/>
              </a:spcBef>
              <a:spcAft>
                <a:spcPts val="0"/>
              </a:spcAft>
              <a:buFont typeface="Arial" panose="020B0604020202020204" pitchFamily="34" charset="0"/>
              <a:buChar char="•"/>
            </a:pPr>
            <a:r>
              <a:rPr lang="en-GB" sz="3400" b="1">
                <a:highlight>
                  <a:srgbClr val="FFFFFF"/>
                </a:highlight>
              </a:rPr>
              <a:t>Careful planning </a:t>
            </a:r>
            <a:r>
              <a:rPr lang="en-GB" sz="3400">
                <a:highlight>
                  <a:srgbClr val="FFFFFF"/>
                </a:highlight>
              </a:rPr>
              <a:t>needed regarding </a:t>
            </a:r>
            <a:r>
              <a:rPr lang="en-GB" sz="3400" b="1">
                <a:highlight>
                  <a:srgbClr val="FFFFFF"/>
                </a:highlight>
              </a:rPr>
              <a:t>resources</a:t>
            </a:r>
            <a:r>
              <a:rPr lang="en-GB" sz="3400">
                <a:highlight>
                  <a:srgbClr val="FFFFFF"/>
                </a:highlight>
              </a:rPr>
              <a:t>, </a:t>
            </a:r>
            <a:r>
              <a:rPr lang="en-GB" sz="3400" b="1">
                <a:highlight>
                  <a:srgbClr val="FFFFFF"/>
                </a:highlight>
              </a:rPr>
              <a:t>content type</a:t>
            </a:r>
            <a:r>
              <a:rPr lang="en-GB" sz="3400">
                <a:highlight>
                  <a:srgbClr val="FFFFFF"/>
                </a:highlight>
              </a:rPr>
              <a:t>, and </a:t>
            </a:r>
            <a:r>
              <a:rPr lang="en-GB" sz="3400" b="1">
                <a:highlight>
                  <a:srgbClr val="FFFFFF"/>
                </a:highlight>
              </a:rPr>
              <a:t>clear guidelines</a:t>
            </a:r>
          </a:p>
          <a:p>
            <a:pPr marL="1485854" lvl="1" indent="-571500">
              <a:lnSpc>
                <a:spcPct val="200000"/>
              </a:lnSpc>
              <a:spcBef>
                <a:spcPts val="0"/>
              </a:spcBef>
              <a:spcAft>
                <a:spcPts val="0"/>
              </a:spcAft>
              <a:buFont typeface="Arial" panose="020B0604020202020204" pitchFamily="34" charset="0"/>
              <a:buChar char="•"/>
            </a:pPr>
            <a:r>
              <a:rPr lang="en-GB" sz="3400">
                <a:highlight>
                  <a:srgbClr val="FFFFFF"/>
                </a:highlight>
              </a:rPr>
              <a:t>Implementing trio writing as a standard is considered </a:t>
            </a:r>
            <a:r>
              <a:rPr lang="en-GB" sz="3400" b="1">
                <a:highlight>
                  <a:srgbClr val="FFFFFF"/>
                </a:highlight>
              </a:rPr>
              <a:t>difficult</a:t>
            </a:r>
            <a:r>
              <a:rPr lang="en-GB" sz="3400">
                <a:highlight>
                  <a:srgbClr val="FFFFFF"/>
                </a:highlight>
              </a:rPr>
              <a:t>, </a:t>
            </a:r>
            <a:r>
              <a:rPr lang="en-GB" sz="3400" b="1">
                <a:highlight>
                  <a:srgbClr val="FFFFFF"/>
                </a:highlight>
              </a:rPr>
              <a:t>impractical</a:t>
            </a:r>
            <a:r>
              <a:rPr lang="en-GB" sz="3400">
                <a:highlight>
                  <a:srgbClr val="FFFFFF"/>
                </a:highlight>
              </a:rPr>
              <a:t> and </a:t>
            </a:r>
            <a:r>
              <a:rPr lang="en-GB" sz="3400" b="1">
                <a:highlight>
                  <a:srgbClr val="FFFFFF"/>
                </a:highlight>
              </a:rPr>
              <a:t>unsustainable</a:t>
            </a:r>
            <a:r>
              <a:rPr lang="en-GB" sz="3400">
                <a:highlight>
                  <a:srgbClr val="FFFFFF"/>
                </a:highlight>
              </a:rPr>
              <a:t> </a:t>
            </a:r>
          </a:p>
          <a:p>
            <a:pPr marL="1485854" lvl="1" indent="-571500">
              <a:lnSpc>
                <a:spcPct val="200000"/>
              </a:lnSpc>
              <a:spcBef>
                <a:spcPts val="0"/>
              </a:spcBef>
              <a:spcAft>
                <a:spcPts val="0"/>
              </a:spcAft>
              <a:buFont typeface="Arial" panose="020B0604020202020204" pitchFamily="34" charset="0"/>
              <a:buChar char="•"/>
            </a:pPr>
            <a:r>
              <a:rPr lang="en-GB" sz="3400" b="1">
                <a:highlight>
                  <a:srgbClr val="FFFFFF"/>
                </a:highlight>
              </a:rPr>
              <a:t>Without  additional training, </a:t>
            </a:r>
            <a:r>
              <a:rPr lang="en-GB" sz="3400">
                <a:highlight>
                  <a:srgbClr val="FFFFFF"/>
                </a:highlight>
              </a:rPr>
              <a:t>users don’t feel too </a:t>
            </a:r>
            <a:r>
              <a:rPr lang="en-GB" sz="3400" b="1">
                <a:highlight>
                  <a:srgbClr val="FFFFFF"/>
                </a:highlight>
              </a:rPr>
              <a:t>confident</a:t>
            </a:r>
            <a:r>
              <a:rPr lang="en-GB" sz="3400">
                <a:highlight>
                  <a:srgbClr val="FFFFFF"/>
                </a:highlight>
              </a:rPr>
              <a:t> </a:t>
            </a:r>
            <a:r>
              <a:rPr lang="en-GB" sz="3400" b="1">
                <a:highlight>
                  <a:srgbClr val="FFFFFF"/>
                </a:highlight>
              </a:rPr>
              <a:t> teaching others </a:t>
            </a:r>
            <a:r>
              <a:rPr lang="en-GB" sz="3400">
                <a:highlight>
                  <a:srgbClr val="FFFFFF"/>
                </a:highlight>
              </a:rPr>
              <a:t>to use trio writing</a:t>
            </a:r>
            <a:br>
              <a:rPr lang="en-GB" sz="3400">
                <a:highlight>
                  <a:srgbClr val="FFFFFF"/>
                </a:highlight>
              </a:rPr>
            </a:br>
            <a:endParaRPr lang="en-US" sz="3400">
              <a:highlight>
                <a:srgbClr val="FFFFFF"/>
              </a:highlight>
            </a:endParaRPr>
          </a:p>
        </p:txBody>
      </p:sp>
      <p:sp>
        <p:nvSpPr>
          <p:cNvPr id="4" name="Title 3">
            <a:extLst>
              <a:ext uri="{FF2B5EF4-FFF2-40B4-BE49-F238E27FC236}">
                <a16:creationId xmlns:a16="http://schemas.microsoft.com/office/drawing/2014/main" id="{5E9FFA61-C545-5975-2A00-304E99CD5CED}"/>
              </a:ext>
            </a:extLst>
          </p:cNvPr>
          <p:cNvSpPr>
            <a:spLocks noGrp="1"/>
          </p:cNvSpPr>
          <p:nvPr>
            <p:ph type="title"/>
          </p:nvPr>
        </p:nvSpPr>
        <p:spPr/>
        <p:txBody>
          <a:bodyPr/>
          <a:lstStyle/>
          <a:p>
            <a:r>
              <a:rPr lang="en-GB"/>
              <a:t>Executive summary </a:t>
            </a:r>
          </a:p>
        </p:txBody>
      </p:sp>
      <p:sp>
        <p:nvSpPr>
          <p:cNvPr id="5" name="Slide Number Placeholder 4">
            <a:extLst>
              <a:ext uri="{FF2B5EF4-FFF2-40B4-BE49-F238E27FC236}">
                <a16:creationId xmlns:a16="http://schemas.microsoft.com/office/drawing/2014/main" id="{B222BB2E-DECD-53BF-00F2-C5EB620CABCA}"/>
              </a:ext>
            </a:extLst>
          </p:cNvPr>
          <p:cNvSpPr>
            <a:spLocks noGrp="1"/>
          </p:cNvSpPr>
          <p:nvPr>
            <p:ph type="sldNum" sz="quarter" idx="4"/>
          </p:nvPr>
        </p:nvSpPr>
        <p:spPr/>
        <p:txBody>
          <a:bodyPr/>
          <a:lstStyle/>
          <a:p>
            <a:fld id="{3FCC3E9D-3B6B-704F-BBBD-DC5D892D6749}" type="slidenum">
              <a:rPr lang="en-GB" smtClean="0"/>
              <a:pPr/>
              <a:t>8</a:t>
            </a:fld>
            <a:endParaRPr lang="en-GB"/>
          </a:p>
        </p:txBody>
      </p:sp>
    </p:spTree>
    <p:extLst>
      <p:ext uri="{BB962C8B-B14F-4D97-AF65-F5344CB8AC3E}">
        <p14:creationId xmlns:p14="http://schemas.microsoft.com/office/powerpoint/2010/main" val="13905594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118314-08A8-8167-7B34-78738AC93915}"/>
              </a:ext>
            </a:extLst>
          </p:cNvPr>
          <p:cNvSpPr>
            <a:spLocks noGrp="1"/>
          </p:cNvSpPr>
          <p:nvPr>
            <p:ph type="body" sz="quarter" idx="11"/>
          </p:nvPr>
        </p:nvSpPr>
        <p:spPr>
          <a:xfrm>
            <a:off x="1771648" y="3351213"/>
            <a:ext cx="8584463" cy="7013574"/>
          </a:xfrm>
        </p:spPr>
        <p:txBody>
          <a:bodyPr/>
          <a:lstStyle/>
          <a:p>
            <a:r>
              <a:rPr lang="en-GB" sz="6600" b="1">
                <a:latin typeface="Arial"/>
                <a:cs typeface="Arial"/>
              </a:rPr>
              <a:t>Methodology and participants</a:t>
            </a:r>
            <a:endParaRPr lang="en-US" sz="6600" b="1"/>
          </a:p>
        </p:txBody>
      </p:sp>
      <p:sp>
        <p:nvSpPr>
          <p:cNvPr id="5" name="Slide Number Placeholder 4">
            <a:extLst>
              <a:ext uri="{FF2B5EF4-FFF2-40B4-BE49-F238E27FC236}">
                <a16:creationId xmlns:a16="http://schemas.microsoft.com/office/drawing/2014/main" id="{7CC3FC92-AB21-6541-3793-F0D6A8FB7D4D}"/>
              </a:ext>
            </a:extLst>
          </p:cNvPr>
          <p:cNvSpPr>
            <a:spLocks noGrp="1"/>
          </p:cNvSpPr>
          <p:nvPr>
            <p:ph type="sldNum" sz="quarter" idx="4294967295"/>
          </p:nvPr>
        </p:nvSpPr>
        <p:spPr>
          <a:xfrm>
            <a:off x="18897600" y="13009563"/>
            <a:ext cx="5484813" cy="595312"/>
          </a:xfrm>
        </p:spPr>
        <p:txBody>
          <a:bodyPr/>
          <a:lstStyle/>
          <a:p>
            <a:fld id="{3FCC3E9D-3B6B-704F-BBBD-DC5D892D6749}" type="slidenum">
              <a:rPr lang="en-GB" smtClean="0"/>
              <a:pPr/>
              <a:t>9</a:t>
            </a:fld>
            <a:endParaRPr lang="en-GB"/>
          </a:p>
        </p:txBody>
      </p:sp>
    </p:spTree>
    <p:extLst>
      <p:ext uri="{BB962C8B-B14F-4D97-AF65-F5344CB8AC3E}">
        <p14:creationId xmlns:p14="http://schemas.microsoft.com/office/powerpoint/2010/main" val="4197298850"/>
      </p:ext>
    </p:extLst>
  </p:cSld>
  <p:clrMapOvr>
    <a:masterClrMapping/>
  </p:clrMapOvr>
</p:sld>
</file>

<file path=ppt/theme/theme1.xml><?xml version="1.0" encoding="utf-8"?>
<a:theme xmlns:a="http://schemas.openxmlformats.org/drawingml/2006/main" name="CDPS-Main">
  <a:themeElements>
    <a:clrScheme name="Custom 1">
      <a:dk1>
        <a:srgbClr val="00303E"/>
      </a:dk1>
      <a:lt1>
        <a:srgbClr val="FFFFFF"/>
      </a:lt1>
      <a:dk2>
        <a:srgbClr val="006151"/>
      </a:dk2>
      <a:lt2>
        <a:srgbClr val="77C3B5"/>
      </a:lt2>
      <a:accent1>
        <a:srgbClr val="77C3B5"/>
      </a:accent1>
      <a:accent2>
        <a:srgbClr val="FDD300"/>
      </a:accent2>
      <a:accent3>
        <a:srgbClr val="A5A5A5"/>
      </a:accent3>
      <a:accent4>
        <a:srgbClr val="3D3735"/>
      </a:accent4>
      <a:accent5>
        <a:srgbClr val="006151"/>
      </a:accent5>
      <a:accent6>
        <a:srgbClr val="3E3735"/>
      </a:accent6>
      <a:hlink>
        <a:srgbClr val="7FFFD6"/>
      </a:hlink>
      <a:folHlink>
        <a:srgbClr val="7FFFD6"/>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DPS-slide-deck-template-2023" id="{246AD8BB-5407-1646-A444-C561E969A082}" vid="{55C90C0C-FD50-5140-B18B-1E98BAB48B2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37BCF502820B64DA7081E9E1E69EA3B" ma:contentTypeVersion="14" ma:contentTypeDescription="Create a new document." ma:contentTypeScope="" ma:versionID="40014efc6ff5f027eaad11aa139d6666">
  <xsd:schema xmlns:xsd="http://www.w3.org/2001/XMLSchema" xmlns:xs="http://www.w3.org/2001/XMLSchema" xmlns:p="http://schemas.microsoft.com/office/2006/metadata/properties" xmlns:ns2="bfcf94d0-fc03-4783-9d19-035ba9fd2edd" xmlns:ns3="e81adffa-7c75-4f62-bee5-3ddaf6ce6b6c" targetNamespace="http://schemas.microsoft.com/office/2006/metadata/properties" ma:root="true" ma:fieldsID="db0166e71fa746dd74cb720d019ef7fb" ns2:_="" ns3:_="">
    <xsd:import namespace="bfcf94d0-fc03-4783-9d19-035ba9fd2edd"/>
    <xsd:import namespace="e81adffa-7c75-4f62-bee5-3ddaf6ce6b6c"/>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fcf94d0-fc03-4783-9d19-035ba9fd2ed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1103ddf5-e5d4-4877-92d4-6c1bc64163e9"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81adffa-7c75-4f62-bee5-3ddaf6ce6b6c"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e199a9f5-8b1e-4223-88d3-9453ce2503ce}" ma:internalName="TaxCatchAll" ma:showField="CatchAllData" ma:web="e81adffa-7c75-4f62-bee5-3ddaf6ce6b6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e81adffa-7c75-4f62-bee5-3ddaf6ce6b6c">
      <UserInfo>
        <DisplayName>Anthony Jones</DisplayName>
        <AccountId>319</AccountId>
        <AccountType/>
      </UserInfo>
    </SharedWithUsers>
    <lcf76f155ced4ddcb4097134ff3c332f xmlns="bfcf94d0-fc03-4783-9d19-035ba9fd2edd">
      <Terms xmlns="http://schemas.microsoft.com/office/infopath/2007/PartnerControls"/>
    </lcf76f155ced4ddcb4097134ff3c332f>
    <TaxCatchAll xmlns="e81adffa-7c75-4f62-bee5-3ddaf6ce6b6c" xsi:nil="true"/>
  </documentManagement>
</p:properties>
</file>

<file path=customXml/itemProps1.xml><?xml version="1.0" encoding="utf-8"?>
<ds:datastoreItem xmlns:ds="http://schemas.openxmlformats.org/officeDocument/2006/customXml" ds:itemID="{F6AF879A-C62A-4CF3-9495-7E1C3E4A98AC}">
  <ds:schemaRefs>
    <ds:schemaRef ds:uri="http://schemas.microsoft.com/sharepoint/v3/contenttype/forms"/>
  </ds:schemaRefs>
</ds:datastoreItem>
</file>

<file path=customXml/itemProps2.xml><?xml version="1.0" encoding="utf-8"?>
<ds:datastoreItem xmlns:ds="http://schemas.openxmlformats.org/officeDocument/2006/customXml" ds:itemID="{33EE8CCE-FE9E-4634-91C2-3EC2589EFA2E}">
  <ds:schemaRefs>
    <ds:schemaRef ds:uri="bfcf94d0-fc03-4783-9d19-035ba9fd2edd"/>
    <ds:schemaRef ds:uri="e81adffa-7c75-4f62-bee5-3ddaf6ce6b6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33DDC0A-81FC-406B-9464-FDE5A102336E}">
  <ds:schemaRefs>
    <ds:schemaRef ds:uri="http://schemas.microsoft.com/office/2006/metadata/properties"/>
    <ds:schemaRef ds:uri="http://purl.org/dc/terms/"/>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http://purl.org/dc/elements/1.1/"/>
    <ds:schemaRef ds:uri="e81adffa-7c75-4f62-bee5-3ddaf6ce6b6c"/>
    <ds:schemaRef ds:uri="bfcf94d0-fc03-4783-9d19-035ba9fd2edd"/>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2340</Words>
  <Application>Microsoft Office PowerPoint</Application>
  <PresentationFormat>Custom</PresentationFormat>
  <Paragraphs>293</Paragraphs>
  <Slides>30</Slides>
  <Notes>20</Notes>
  <HiddenSlides>0</HiddenSlides>
  <MMClips>3</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CDPS-Main</vt:lpstr>
      <vt:lpstr>Canfyddiadau ymchwil y Peilot ysgrifennu triawd Trio writing Pilot research findings</vt:lpstr>
      <vt:lpstr>Report contents </vt:lpstr>
      <vt:lpstr>PowerPoint Presentation</vt:lpstr>
      <vt:lpstr>Background</vt:lpstr>
      <vt:lpstr>Problem statement </vt:lpstr>
      <vt:lpstr>Research objectives </vt:lpstr>
      <vt:lpstr>Research questions - Validating key assumptions</vt:lpstr>
      <vt:lpstr>Executive summary </vt:lpstr>
      <vt:lpstr>PowerPoint Presentation</vt:lpstr>
      <vt:lpstr>Methodology </vt:lpstr>
      <vt:lpstr>  </vt:lpstr>
      <vt:lpstr>Interview questions </vt:lpstr>
      <vt:lpstr>PowerPoint Presentation</vt:lpstr>
      <vt:lpstr>Research limitations </vt:lpstr>
      <vt:lpstr>Initial impressions of trio writing   </vt:lpstr>
      <vt:lpstr>How do you currently manage making content in Welsh?</vt:lpstr>
      <vt:lpstr>How did you find using trio writing to produce content in Welsh? </vt:lpstr>
      <vt:lpstr>Moving forward, would you use trio writing as a standard to create content?</vt:lpstr>
      <vt:lpstr>PowerPoint Presentation</vt:lpstr>
      <vt:lpstr>Key takaway</vt:lpstr>
      <vt:lpstr>Common themes </vt:lpstr>
      <vt:lpstr>Dyma'r broses berffaith mewn byd delfrydol, pe bai gennych yr adnoddau a'r amser, ond nid dyma'r realiti.  This is the perfect process in an ideal world, if you had the resources and the time, but this is not the reality.</vt:lpstr>
      <vt:lpstr>PowerPoint Presentation</vt:lpstr>
      <vt:lpstr>Final thoughts – Hear from the users!</vt:lpstr>
      <vt:lpstr>PowerPoint Presentation</vt:lpstr>
      <vt:lpstr>Prioritised recommendations</vt:lpstr>
      <vt:lpstr>PowerPoint Presentation</vt:lpstr>
      <vt:lpstr>Appendix – Useful links </vt:lpstr>
      <vt:lpstr>Unrhyw gwestiynau?  Any questions?</vt:lpstr>
      <vt:lpstr>Diolch yn fawr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Josh Rousen</dc:creator>
  <cp:lastModifiedBy>Catrin Keller</cp:lastModifiedBy>
  <cp:revision>87</cp:revision>
  <dcterms:created xsi:type="dcterms:W3CDTF">2021-11-21T18:05:35Z</dcterms:created>
  <dcterms:modified xsi:type="dcterms:W3CDTF">2025-06-17T14:25:50Z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0x010100737BCF502820B64DA7081E9E1E69EA3B</vt:lpwstr>
  </property>
  <property fmtid="{D5CDD505-2E9C-101B-9397-08002B2CF9AE}" pid="3" name="Order">
    <vt:r8>45700</vt:r8>
  </property>
  <property fmtid="{D5CDD505-2E9C-101B-9397-08002B2CF9AE}" pid="4" name="xd_Signature">
    <vt:bool>false</vt:bool>
  </property>
  <property fmtid="{D5CDD505-2E9C-101B-9397-08002B2CF9AE}" pid="5" name="xd_ProgID">
    <vt:lpwstr/>
  </property>
  <property fmtid="{D5CDD505-2E9C-101B-9397-08002B2CF9AE}" pid="6" name="TriggerFlowInfo">
    <vt:lpwstr/>
  </property>
  <property fmtid="{D5CDD505-2E9C-101B-9397-08002B2CF9AE}" pid="7" name="ComplianceAssetId">
    <vt:lpwstr/>
  </property>
  <property fmtid="{D5CDD505-2E9C-101B-9397-08002B2CF9AE}" pid="8" name="TemplateUrl">
    <vt:lpwstr/>
  </property>
  <property fmtid="{D5CDD505-2E9C-101B-9397-08002B2CF9AE}" pid="9" name="_ExtendedDescription">
    <vt:lpwstr/>
  </property>
  <property fmtid="{D5CDD505-2E9C-101B-9397-08002B2CF9AE}" pid="10" name="MediaServiceImageTags">
    <vt:lpwstr/>
  </property>
  <property fmtid="{D5CDD505-2E9C-101B-9397-08002B2CF9AE}" pid="11" name="SharedWithUsers">
    <vt:lpwstr>245;#Rhiannon Lawson</vt:lpwstr>
  </property>
  <property fmtid="{D5CDD505-2E9C-101B-9397-08002B2CF9AE}" pid="12" name="_SharedFileIndex">
    <vt:lpwstr/>
  </property>
  <property fmtid="{D5CDD505-2E9C-101B-9397-08002B2CF9AE}" pid="13" name="_SourceUrl">
    <vt:lpwstr/>
  </property>
</Properties>
</file>

<file path=docProps/thumbnail.jpeg>
</file>